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1782" r:id="rId5"/>
    <p:sldId id="1724" r:id="rId6"/>
    <p:sldId id="1783" r:id="rId7"/>
    <p:sldId id="1997" r:id="rId8"/>
    <p:sldId id="2169" r:id="rId9"/>
    <p:sldId id="1792" r:id="rId10"/>
    <p:sldId id="2206" r:id="rId11"/>
    <p:sldId id="2171" r:id="rId12"/>
    <p:sldId id="1793" r:id="rId13"/>
    <p:sldId id="1935" r:id="rId14"/>
    <p:sldId id="1918" r:id="rId15"/>
    <p:sldId id="2188" r:id="rId16"/>
    <p:sldId id="2106" r:id="rId17"/>
    <p:sldId id="2182" r:id="rId18"/>
    <p:sldId id="2183" r:id="rId19"/>
    <p:sldId id="2203" r:id="rId20"/>
    <p:sldId id="2184" r:id="rId21"/>
    <p:sldId id="2185" r:id="rId22"/>
    <p:sldId id="2202" r:id="rId23"/>
    <p:sldId id="2194" r:id="rId24"/>
    <p:sldId id="2219" r:id="rId25"/>
    <p:sldId id="2195" r:id="rId26"/>
    <p:sldId id="2196" r:id="rId27"/>
    <p:sldId id="2197" r:id="rId28"/>
    <p:sldId id="2207" r:id="rId29"/>
    <p:sldId id="2208" r:id="rId30"/>
    <p:sldId id="2198" r:id="rId31"/>
    <p:sldId id="2209" r:id="rId32"/>
    <p:sldId id="2201" r:id="rId33"/>
    <p:sldId id="2199" r:id="rId34"/>
    <p:sldId id="2210" r:id="rId35"/>
    <p:sldId id="2211" r:id="rId36"/>
    <p:sldId id="2212" r:id="rId37"/>
    <p:sldId id="2213" r:id="rId38"/>
    <p:sldId id="2215" r:id="rId39"/>
    <p:sldId id="2216" r:id="rId40"/>
    <p:sldId id="2217" r:id="rId41"/>
    <p:sldId id="2218" r:id="rId42"/>
    <p:sldId id="178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3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30Fulfillment/020Circulation_Desk_Operations/030Fulfillment_Network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107504" y="2706736"/>
            <a:ext cx="7776864" cy="1305174"/>
          </a:xfrm>
        </p:spPr>
        <p:txBody>
          <a:bodyPr/>
          <a:lstStyle/>
          <a:p>
            <a:r>
              <a:rPr lang="en-US" sz="2800" dirty="0"/>
              <a:t>Loaning items from different institutions to different patrons in an Alma Consortium Network Zone environment (using the Fulfillment Network)</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The flow in Primo for the end user</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080118"/>
          </a:xfrm>
        </p:spPr>
        <p:txBody>
          <a:bodyPr>
            <a:noAutofit/>
          </a:bodyPr>
          <a:lstStyle/>
          <a:p>
            <a:r>
              <a:rPr lang="en-US" sz="1800" dirty="0"/>
              <a:t>Alicia Chen logs into Primo and searches the search profile slot “Alma University” for title “One frog can make a difference: Kermit's guide to life in the ‘90s”</a:t>
            </a:r>
          </a:p>
          <a:p>
            <a:r>
              <a:rPr lang="en-US" sz="1800" dirty="0"/>
              <a:t>She gets no results.</a:t>
            </a:r>
          </a:p>
          <a:p>
            <a:endParaRPr lang="en-US" sz="1800" dirty="0"/>
          </a:p>
          <a:p>
            <a:endParaRPr lang="en-US" sz="1800" dirty="0"/>
          </a:p>
        </p:txBody>
      </p:sp>
      <p:pic>
        <p:nvPicPr>
          <p:cNvPr id="5" name="Picture 4">
            <a:extLst>
              <a:ext uri="{FF2B5EF4-FFF2-40B4-BE49-F238E27FC236}">
                <a16:creationId xmlns:a16="http://schemas.microsoft.com/office/drawing/2014/main" id="{70CE7EC9-2B3B-B805-1F9C-3C5221B4D6B5}"/>
              </a:ext>
            </a:extLst>
          </p:cNvPr>
          <p:cNvPicPr>
            <a:picLocks noChangeAspect="1"/>
          </p:cNvPicPr>
          <p:nvPr/>
        </p:nvPicPr>
        <p:blipFill>
          <a:blip r:embed="rId2"/>
          <a:stretch>
            <a:fillRect/>
          </a:stretch>
        </p:blipFill>
        <p:spPr>
          <a:xfrm>
            <a:off x="971600" y="1846751"/>
            <a:ext cx="7452320" cy="2784763"/>
          </a:xfrm>
          <a:prstGeom prst="rect">
            <a:avLst/>
          </a:prstGeom>
          <a:ln>
            <a:solidFill>
              <a:schemeClr val="accent1"/>
            </a:solidFill>
          </a:ln>
        </p:spPr>
      </p:pic>
      <p:sp>
        <p:nvSpPr>
          <p:cNvPr id="6" name="Rectangle 5">
            <a:extLst>
              <a:ext uri="{FF2B5EF4-FFF2-40B4-BE49-F238E27FC236}">
                <a16:creationId xmlns:a16="http://schemas.microsoft.com/office/drawing/2014/main" id="{2EFF486D-CB8A-608C-245E-1C713D06EBC9}"/>
              </a:ext>
            </a:extLst>
          </p:cNvPr>
          <p:cNvSpPr/>
          <p:nvPr/>
        </p:nvSpPr>
        <p:spPr>
          <a:xfrm>
            <a:off x="7884368" y="1846751"/>
            <a:ext cx="539552" cy="292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6B8E93-2838-7E16-863A-6C9F9B3E61D1}"/>
              </a:ext>
            </a:extLst>
          </p:cNvPr>
          <p:cNvSpPr/>
          <p:nvPr/>
        </p:nvSpPr>
        <p:spPr>
          <a:xfrm>
            <a:off x="1043608" y="2211710"/>
            <a:ext cx="27363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DE6013-A848-4B18-8F0A-40DA4A9B1F19}"/>
              </a:ext>
            </a:extLst>
          </p:cNvPr>
          <p:cNvSpPr/>
          <p:nvPr/>
        </p:nvSpPr>
        <p:spPr>
          <a:xfrm>
            <a:off x="4644008" y="2211710"/>
            <a:ext cx="72008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1421E3-8FCF-8D63-1ABC-2F466B66A926}"/>
              </a:ext>
            </a:extLst>
          </p:cNvPr>
          <p:cNvSpPr/>
          <p:nvPr/>
        </p:nvSpPr>
        <p:spPr>
          <a:xfrm>
            <a:off x="1115616" y="3147814"/>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3D1FB3-2C7F-E4E7-3BB3-7DA8E39CDFD7}"/>
              </a:ext>
            </a:extLst>
          </p:cNvPr>
          <p:cNvPicPr>
            <a:picLocks noChangeAspect="1"/>
          </p:cNvPicPr>
          <p:nvPr/>
        </p:nvPicPr>
        <p:blipFill>
          <a:blip r:embed="rId2"/>
          <a:stretch>
            <a:fillRect/>
          </a:stretch>
        </p:blipFill>
        <p:spPr>
          <a:xfrm>
            <a:off x="0" y="1275606"/>
            <a:ext cx="9144000" cy="32826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386892"/>
          </a:xfrm>
        </p:spPr>
        <p:txBody>
          <a:bodyPr>
            <a:noAutofit/>
          </a:bodyPr>
          <a:lstStyle/>
          <a:p>
            <a:r>
              <a:rPr lang="en-US" sz="1800" dirty="0"/>
              <a:t>Because Alicia got no results she decides to search the network view</a:t>
            </a:r>
          </a:p>
        </p:txBody>
      </p:sp>
      <p:sp>
        <p:nvSpPr>
          <p:cNvPr id="7" name="Rectangle 6">
            <a:extLst>
              <a:ext uri="{FF2B5EF4-FFF2-40B4-BE49-F238E27FC236}">
                <a16:creationId xmlns:a16="http://schemas.microsoft.com/office/drawing/2014/main" id="{2909B7D2-C994-5D3E-6FFE-8DB739BC3041}"/>
              </a:ext>
            </a:extLst>
          </p:cNvPr>
          <p:cNvSpPr/>
          <p:nvPr/>
        </p:nvSpPr>
        <p:spPr>
          <a:xfrm>
            <a:off x="4499992" y="2662499"/>
            <a:ext cx="1656184" cy="269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8F33D0-3F6E-4CBD-FD5B-C5AD063A57B8}"/>
              </a:ext>
            </a:extLst>
          </p:cNvPr>
          <p:cNvSpPr txBox="1"/>
          <p:nvPr/>
        </p:nvSpPr>
        <p:spPr>
          <a:xfrm>
            <a:off x="6444208" y="3363838"/>
            <a:ext cx="2614056" cy="738664"/>
          </a:xfrm>
          <a:prstGeom prst="rect">
            <a:avLst/>
          </a:prstGeom>
          <a:solidFill>
            <a:srgbClr val="FFFF00"/>
          </a:solidFill>
          <a:ln>
            <a:solidFill>
              <a:schemeClr val="accent1"/>
            </a:solidFill>
          </a:ln>
        </p:spPr>
        <p:txBody>
          <a:bodyPr wrap="square" rtlCol="0">
            <a:spAutoFit/>
          </a:bodyPr>
          <a:lstStyle/>
          <a:p>
            <a:r>
              <a:rPr lang="en-US" sz="1400" dirty="0"/>
              <a:t>The names of these search profile slots are fully configurable by the institution</a:t>
            </a:r>
          </a:p>
        </p:txBody>
      </p:sp>
    </p:spTree>
    <p:extLst>
      <p:ext uri="{BB962C8B-B14F-4D97-AF65-F5344CB8AC3E}">
        <p14:creationId xmlns:p14="http://schemas.microsoft.com/office/powerpoint/2010/main" val="186863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D94D38-7CAF-AA8D-5BBC-D5371FD43422}"/>
              </a:ext>
            </a:extLst>
          </p:cNvPr>
          <p:cNvPicPr>
            <a:picLocks noChangeAspect="1"/>
          </p:cNvPicPr>
          <p:nvPr/>
        </p:nvPicPr>
        <p:blipFill>
          <a:blip r:embed="rId2"/>
          <a:stretch>
            <a:fillRect/>
          </a:stretch>
        </p:blipFill>
        <p:spPr>
          <a:xfrm>
            <a:off x="0" y="1587998"/>
            <a:ext cx="9144000" cy="3216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1800" dirty="0"/>
              <a:t>Alicia sees that it exists in the network view.</a:t>
            </a:r>
          </a:p>
          <a:p>
            <a:r>
              <a:rPr lang="en-US" sz="1800" dirty="0"/>
              <a:t>She clicks “Check for available services”</a:t>
            </a:r>
          </a:p>
        </p:txBody>
      </p:sp>
      <p:sp>
        <p:nvSpPr>
          <p:cNvPr id="6" name="Rectangle 5">
            <a:extLst>
              <a:ext uri="{FF2B5EF4-FFF2-40B4-BE49-F238E27FC236}">
                <a16:creationId xmlns:a16="http://schemas.microsoft.com/office/drawing/2014/main" id="{8A488968-0978-AD04-9B41-337461F6EF19}"/>
              </a:ext>
            </a:extLst>
          </p:cNvPr>
          <p:cNvSpPr/>
          <p:nvPr/>
        </p:nvSpPr>
        <p:spPr>
          <a:xfrm>
            <a:off x="992196" y="4011910"/>
            <a:ext cx="149157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6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38A682-F65C-5553-4F47-C98B65BD29E0}"/>
              </a:ext>
            </a:extLst>
          </p:cNvPr>
          <p:cNvPicPr>
            <a:picLocks noChangeAspect="1"/>
          </p:cNvPicPr>
          <p:nvPr/>
        </p:nvPicPr>
        <p:blipFill>
          <a:blip r:embed="rId2"/>
          <a:stretch>
            <a:fillRect/>
          </a:stretch>
        </p:blipFill>
        <p:spPr>
          <a:xfrm>
            <a:off x="2339752" y="1303145"/>
            <a:ext cx="4216763" cy="35385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06520"/>
          </a:xfrm>
        </p:spPr>
        <p:txBody>
          <a:bodyPr>
            <a:noAutofit/>
          </a:bodyPr>
          <a:lstStyle/>
          <a:p>
            <a:r>
              <a:rPr lang="en-US" sz="1800" dirty="0"/>
              <a:t>After clicking “Check Available Services” Alicia Clicks “Resource Sharing”</a:t>
            </a:r>
          </a:p>
        </p:txBody>
      </p:sp>
      <p:sp>
        <p:nvSpPr>
          <p:cNvPr id="6" name="Rectangle 5">
            <a:extLst>
              <a:ext uri="{FF2B5EF4-FFF2-40B4-BE49-F238E27FC236}">
                <a16:creationId xmlns:a16="http://schemas.microsoft.com/office/drawing/2014/main" id="{8A488968-0978-AD04-9B41-337461F6EF19}"/>
              </a:ext>
            </a:extLst>
          </p:cNvPr>
          <p:cNvSpPr/>
          <p:nvPr/>
        </p:nvSpPr>
        <p:spPr>
          <a:xfrm>
            <a:off x="2447764" y="1663036"/>
            <a:ext cx="900100" cy="2564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E88EE8-F318-D9DE-BBB7-DD29C30B0E20}"/>
              </a:ext>
            </a:extLst>
          </p:cNvPr>
          <p:cNvSpPr txBox="1"/>
          <p:nvPr/>
        </p:nvSpPr>
        <p:spPr>
          <a:xfrm>
            <a:off x="3635896" y="2355726"/>
            <a:ext cx="2088232" cy="523220"/>
          </a:xfrm>
          <a:prstGeom prst="rect">
            <a:avLst/>
          </a:prstGeom>
          <a:solidFill>
            <a:srgbClr val="FFFF00"/>
          </a:solidFill>
          <a:ln>
            <a:solidFill>
              <a:schemeClr val="accent1"/>
            </a:solidFill>
          </a:ln>
        </p:spPr>
        <p:txBody>
          <a:bodyPr wrap="square" rtlCol="0">
            <a:spAutoFit/>
          </a:bodyPr>
          <a:lstStyle/>
          <a:p>
            <a:r>
              <a:rPr lang="en-US" sz="1400" dirty="0"/>
              <a:t>These other options can be removed (if desired)</a:t>
            </a:r>
          </a:p>
        </p:txBody>
      </p:sp>
      <p:sp>
        <p:nvSpPr>
          <p:cNvPr id="11" name="TextBox 10">
            <a:extLst>
              <a:ext uri="{FF2B5EF4-FFF2-40B4-BE49-F238E27FC236}">
                <a16:creationId xmlns:a16="http://schemas.microsoft.com/office/drawing/2014/main" id="{33E8DA4E-4974-BEA4-E5C9-CE4E7FAE7C73}"/>
              </a:ext>
            </a:extLst>
          </p:cNvPr>
          <p:cNvSpPr txBox="1"/>
          <p:nvPr/>
        </p:nvSpPr>
        <p:spPr>
          <a:xfrm>
            <a:off x="3995936" y="3752151"/>
            <a:ext cx="2088232" cy="523220"/>
          </a:xfrm>
          <a:prstGeom prst="rect">
            <a:avLst/>
          </a:prstGeom>
          <a:solidFill>
            <a:srgbClr val="FFFF00"/>
          </a:solidFill>
          <a:ln>
            <a:solidFill>
              <a:schemeClr val="accent1"/>
            </a:solidFill>
          </a:ln>
        </p:spPr>
        <p:txBody>
          <a:bodyPr wrap="square" rtlCol="0">
            <a:spAutoFit/>
          </a:bodyPr>
          <a:lstStyle/>
          <a:p>
            <a:r>
              <a:rPr lang="en-US" sz="1400" dirty="0"/>
              <a:t>Alicia sees which other institutions have the item</a:t>
            </a:r>
          </a:p>
        </p:txBody>
      </p:sp>
    </p:spTree>
    <p:extLst>
      <p:ext uri="{BB962C8B-B14F-4D97-AF65-F5344CB8AC3E}">
        <p14:creationId xmlns:p14="http://schemas.microsoft.com/office/powerpoint/2010/main" val="246848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95A1F0E-C2EC-9900-76DC-32371CBC92FA}"/>
              </a:ext>
            </a:extLst>
          </p:cNvPr>
          <p:cNvPicPr>
            <a:picLocks noChangeAspect="1"/>
          </p:cNvPicPr>
          <p:nvPr/>
        </p:nvPicPr>
        <p:blipFill>
          <a:blip r:embed="rId2"/>
          <a:stretch>
            <a:fillRect/>
          </a:stretch>
        </p:blipFill>
        <p:spPr>
          <a:xfrm>
            <a:off x="2767601" y="684434"/>
            <a:ext cx="3857702" cy="388670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11" name="TextBox 10">
            <a:extLst>
              <a:ext uri="{FF2B5EF4-FFF2-40B4-BE49-F238E27FC236}">
                <a16:creationId xmlns:a16="http://schemas.microsoft.com/office/drawing/2014/main" id="{A2196270-2549-9316-6831-B0FFE6E4A65C}"/>
              </a:ext>
            </a:extLst>
          </p:cNvPr>
          <p:cNvSpPr txBox="1"/>
          <p:nvPr/>
        </p:nvSpPr>
        <p:spPr>
          <a:xfrm>
            <a:off x="5472100" y="3055710"/>
            <a:ext cx="1980220" cy="738664"/>
          </a:xfrm>
          <a:prstGeom prst="rect">
            <a:avLst/>
          </a:prstGeom>
          <a:solidFill>
            <a:srgbClr val="FFFF00"/>
          </a:solidFill>
          <a:ln>
            <a:solidFill>
              <a:schemeClr val="accent1"/>
            </a:solidFill>
          </a:ln>
        </p:spPr>
        <p:txBody>
          <a:bodyPr wrap="square" rtlCol="0">
            <a:spAutoFit/>
          </a:bodyPr>
          <a:lstStyle/>
          <a:p>
            <a:r>
              <a:rPr lang="en-US" sz="1400" dirty="0"/>
              <a:t>Bibliographic information is automatically filled in</a:t>
            </a:r>
          </a:p>
        </p:txBody>
      </p:sp>
      <p:cxnSp>
        <p:nvCxnSpPr>
          <p:cNvPr id="12" name="Straight Arrow Connector 11">
            <a:extLst>
              <a:ext uri="{FF2B5EF4-FFF2-40B4-BE49-F238E27FC236}">
                <a16:creationId xmlns:a16="http://schemas.microsoft.com/office/drawing/2014/main" id="{FD1E1C51-9E5B-5350-DF22-355A434859E9}"/>
              </a:ext>
            </a:extLst>
          </p:cNvPr>
          <p:cNvCxnSpPr>
            <a:cxnSpLocks/>
          </p:cNvCxnSpPr>
          <p:nvPr/>
        </p:nvCxnSpPr>
        <p:spPr>
          <a:xfrm flipH="1" flipV="1">
            <a:off x="4644008" y="3401553"/>
            <a:ext cx="828092" cy="59554"/>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5E30E7-122A-7CCC-2C94-8B18FA789F03}"/>
              </a:ext>
            </a:extLst>
          </p:cNvPr>
          <p:cNvSpPr txBox="1"/>
          <p:nvPr/>
        </p:nvSpPr>
        <p:spPr>
          <a:xfrm>
            <a:off x="323528" y="2212290"/>
            <a:ext cx="1584176" cy="738664"/>
          </a:xfrm>
          <a:prstGeom prst="rect">
            <a:avLst/>
          </a:prstGeom>
          <a:solidFill>
            <a:srgbClr val="FFFF00"/>
          </a:solidFill>
          <a:ln>
            <a:solidFill>
              <a:schemeClr val="accent1"/>
            </a:solidFill>
          </a:ln>
        </p:spPr>
        <p:txBody>
          <a:bodyPr wrap="square" rtlCol="0">
            <a:spAutoFit/>
          </a:bodyPr>
          <a:lstStyle/>
          <a:p>
            <a:r>
              <a:rPr lang="en-US" sz="1400" dirty="0"/>
              <a:t>This is the resource sharing request form</a:t>
            </a:r>
          </a:p>
        </p:txBody>
      </p:sp>
    </p:spTree>
    <p:extLst>
      <p:ext uri="{BB962C8B-B14F-4D97-AF65-F5344CB8AC3E}">
        <p14:creationId xmlns:p14="http://schemas.microsoft.com/office/powerpoint/2010/main" val="91420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AD34-DFB6-2AD1-7A33-14747E26E9B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F40508-2F0C-92EE-DCC9-0E7F57A39B22}"/>
              </a:ext>
            </a:extLst>
          </p:cNvPr>
          <p:cNvPicPr>
            <a:picLocks noChangeAspect="1"/>
          </p:cNvPicPr>
          <p:nvPr/>
        </p:nvPicPr>
        <p:blipFill>
          <a:blip r:embed="rId2"/>
          <a:stretch>
            <a:fillRect/>
          </a:stretch>
        </p:blipFill>
        <p:spPr>
          <a:xfrm>
            <a:off x="2716438" y="745253"/>
            <a:ext cx="3962205" cy="4011910"/>
          </a:xfrm>
          <a:prstGeom prst="rect">
            <a:avLst/>
          </a:prstGeom>
          <a:ln>
            <a:solidFill>
              <a:schemeClr val="accent1"/>
            </a:solidFill>
          </a:ln>
        </p:spPr>
      </p:pic>
      <p:sp>
        <p:nvSpPr>
          <p:cNvPr id="3" name="Title 2">
            <a:extLst>
              <a:ext uri="{FF2B5EF4-FFF2-40B4-BE49-F238E27FC236}">
                <a16:creationId xmlns:a16="http://schemas.microsoft.com/office/drawing/2014/main" id="{9A74B1CD-8A88-0D01-6AE7-594175D42EF0}"/>
              </a:ext>
            </a:extLst>
          </p:cNvPr>
          <p:cNvSpPr>
            <a:spLocks noGrp="1"/>
          </p:cNvSpPr>
          <p:nvPr>
            <p:ph type="title"/>
          </p:nvPr>
        </p:nvSpPr>
        <p:spPr/>
        <p:txBody>
          <a:bodyPr>
            <a:normAutofit/>
          </a:bodyPr>
          <a:lstStyle/>
          <a:p>
            <a:r>
              <a:rPr lang="en-US" dirty="0"/>
              <a:t>The flow in Primo for the end user</a:t>
            </a:r>
          </a:p>
        </p:txBody>
      </p:sp>
      <p:sp>
        <p:nvSpPr>
          <p:cNvPr id="17" name="TextBox 16">
            <a:extLst>
              <a:ext uri="{FF2B5EF4-FFF2-40B4-BE49-F238E27FC236}">
                <a16:creationId xmlns:a16="http://schemas.microsoft.com/office/drawing/2014/main" id="{42E295E5-6211-1D75-7747-3F34890FA0BD}"/>
              </a:ext>
            </a:extLst>
          </p:cNvPr>
          <p:cNvSpPr txBox="1"/>
          <p:nvPr/>
        </p:nvSpPr>
        <p:spPr>
          <a:xfrm>
            <a:off x="5418503" y="1721756"/>
            <a:ext cx="2520280" cy="738664"/>
          </a:xfrm>
          <a:prstGeom prst="rect">
            <a:avLst/>
          </a:prstGeom>
          <a:solidFill>
            <a:srgbClr val="FFFF00"/>
          </a:solidFill>
          <a:ln>
            <a:solidFill>
              <a:schemeClr val="accent1"/>
            </a:solidFill>
          </a:ln>
        </p:spPr>
        <p:txBody>
          <a:bodyPr wrap="square" rtlCol="0">
            <a:spAutoFit/>
          </a:bodyPr>
          <a:lstStyle/>
          <a:p>
            <a:r>
              <a:rPr lang="en-US" sz="1400" dirty="0"/>
              <a:t>Can choose institution and library for pickup.  Defaults to home institution </a:t>
            </a:r>
          </a:p>
        </p:txBody>
      </p:sp>
      <p:cxnSp>
        <p:nvCxnSpPr>
          <p:cNvPr id="19" name="Straight Arrow Connector 18">
            <a:extLst>
              <a:ext uri="{FF2B5EF4-FFF2-40B4-BE49-F238E27FC236}">
                <a16:creationId xmlns:a16="http://schemas.microsoft.com/office/drawing/2014/main" id="{E82DA458-2F09-8529-E4DC-3816BFB3DC21}"/>
              </a:ext>
            </a:extLst>
          </p:cNvPr>
          <p:cNvCxnSpPr>
            <a:cxnSpLocks/>
          </p:cNvCxnSpPr>
          <p:nvPr/>
        </p:nvCxnSpPr>
        <p:spPr>
          <a:xfrm flipH="1" flipV="1">
            <a:off x="3969934" y="1567579"/>
            <a:ext cx="1448569" cy="37265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2CB691-7770-B406-C223-890936AD54DE}"/>
              </a:ext>
            </a:extLst>
          </p:cNvPr>
          <p:cNvSpPr txBox="1"/>
          <p:nvPr/>
        </p:nvSpPr>
        <p:spPr>
          <a:xfrm>
            <a:off x="6156176" y="3194601"/>
            <a:ext cx="2520280" cy="307777"/>
          </a:xfrm>
          <a:prstGeom prst="rect">
            <a:avLst/>
          </a:prstGeom>
          <a:solidFill>
            <a:srgbClr val="FFFF00"/>
          </a:solidFill>
          <a:ln>
            <a:solidFill>
              <a:schemeClr val="accent1"/>
            </a:solidFill>
          </a:ln>
        </p:spPr>
        <p:txBody>
          <a:bodyPr wrap="square" rtlCol="0">
            <a:spAutoFit/>
          </a:bodyPr>
          <a:lstStyle/>
          <a:p>
            <a:r>
              <a:rPr lang="en-US" sz="1400" dirty="0"/>
              <a:t>Send request</a:t>
            </a:r>
          </a:p>
        </p:txBody>
      </p:sp>
      <p:cxnSp>
        <p:nvCxnSpPr>
          <p:cNvPr id="21" name="Straight Arrow Connector 20">
            <a:extLst>
              <a:ext uri="{FF2B5EF4-FFF2-40B4-BE49-F238E27FC236}">
                <a16:creationId xmlns:a16="http://schemas.microsoft.com/office/drawing/2014/main" id="{D7095BF3-6B45-7F63-5B5E-D14D600507D7}"/>
              </a:ext>
            </a:extLst>
          </p:cNvPr>
          <p:cNvCxnSpPr>
            <a:cxnSpLocks/>
          </p:cNvCxnSpPr>
          <p:nvPr/>
        </p:nvCxnSpPr>
        <p:spPr>
          <a:xfrm flipH="1">
            <a:off x="4860032" y="3507854"/>
            <a:ext cx="1296144" cy="94158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44E9DB7-2966-5AD4-EBDD-D85A24E9F436}"/>
              </a:ext>
            </a:extLst>
          </p:cNvPr>
          <p:cNvCxnSpPr>
            <a:cxnSpLocks/>
          </p:cNvCxnSpPr>
          <p:nvPr/>
        </p:nvCxnSpPr>
        <p:spPr>
          <a:xfrm flipH="1" flipV="1">
            <a:off x="3883719" y="2039003"/>
            <a:ext cx="1534784" cy="5208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97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269BAD-774D-B0A5-C490-7F860EA72A51}"/>
              </a:ext>
            </a:extLst>
          </p:cNvPr>
          <p:cNvPicPr>
            <a:picLocks noChangeAspect="1"/>
          </p:cNvPicPr>
          <p:nvPr/>
        </p:nvPicPr>
        <p:blipFill>
          <a:blip r:embed="rId2"/>
          <a:stretch>
            <a:fillRect/>
          </a:stretch>
        </p:blipFill>
        <p:spPr>
          <a:xfrm>
            <a:off x="904875" y="1275606"/>
            <a:ext cx="7334250" cy="33623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080118"/>
          </a:xfrm>
        </p:spPr>
        <p:txBody>
          <a:bodyPr>
            <a:noAutofit/>
          </a:bodyPr>
          <a:lstStyle/>
          <a:p>
            <a:r>
              <a:rPr lang="en-US" sz="1800" dirty="0"/>
              <a:t>The request is placed</a:t>
            </a:r>
          </a:p>
          <a:p>
            <a:endParaRPr lang="en-US" sz="1800" dirty="0"/>
          </a:p>
        </p:txBody>
      </p:sp>
      <p:sp>
        <p:nvSpPr>
          <p:cNvPr id="7" name="Rectangle 6">
            <a:extLst>
              <a:ext uri="{FF2B5EF4-FFF2-40B4-BE49-F238E27FC236}">
                <a16:creationId xmlns:a16="http://schemas.microsoft.com/office/drawing/2014/main" id="{2909B7D2-C994-5D3E-6FFE-8DB739BC3041}"/>
              </a:ext>
            </a:extLst>
          </p:cNvPr>
          <p:cNvSpPr/>
          <p:nvPr/>
        </p:nvSpPr>
        <p:spPr>
          <a:xfrm>
            <a:off x="3275856" y="2450552"/>
            <a:ext cx="259228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3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CD398A-0DA3-C30F-4B3C-D37348F34E03}"/>
              </a:ext>
            </a:extLst>
          </p:cNvPr>
          <p:cNvPicPr>
            <a:picLocks noChangeAspect="1"/>
          </p:cNvPicPr>
          <p:nvPr/>
        </p:nvPicPr>
        <p:blipFill>
          <a:blip r:embed="rId2"/>
          <a:stretch>
            <a:fillRect/>
          </a:stretch>
        </p:blipFill>
        <p:spPr>
          <a:xfrm>
            <a:off x="539552" y="1295108"/>
            <a:ext cx="8308465" cy="34059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flow in Primo for the end user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95915"/>
          </a:xfrm>
        </p:spPr>
        <p:txBody>
          <a:bodyPr>
            <a:noAutofit/>
          </a:bodyPr>
          <a:lstStyle/>
          <a:p>
            <a:r>
              <a:rPr lang="en-US" sz="1800" dirty="0"/>
              <a:t>The patron can see the request in “My Library Card”</a:t>
            </a:r>
          </a:p>
        </p:txBody>
      </p:sp>
      <p:sp>
        <p:nvSpPr>
          <p:cNvPr id="8" name="Rectangle 7">
            <a:extLst>
              <a:ext uri="{FF2B5EF4-FFF2-40B4-BE49-F238E27FC236}">
                <a16:creationId xmlns:a16="http://schemas.microsoft.com/office/drawing/2014/main" id="{4E410E50-DC44-E572-3ED5-F3A77E64555F}"/>
              </a:ext>
            </a:extLst>
          </p:cNvPr>
          <p:cNvSpPr/>
          <p:nvPr/>
        </p:nvSpPr>
        <p:spPr>
          <a:xfrm>
            <a:off x="2627784" y="2890072"/>
            <a:ext cx="1656184" cy="401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8ADA3C-A2EC-188C-1B0D-B746DAA96534}"/>
              </a:ext>
            </a:extLst>
          </p:cNvPr>
          <p:cNvSpPr/>
          <p:nvPr/>
        </p:nvSpPr>
        <p:spPr>
          <a:xfrm>
            <a:off x="4226240" y="1938596"/>
            <a:ext cx="777808" cy="345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Flow for staff in Alma</a:t>
            </a:r>
            <a:br>
              <a:rPr lang="en-US" sz="2400" dirty="0"/>
            </a:br>
            <a:endParaRPr lang="LID4096" sz="2400" dirty="0"/>
          </a:p>
        </p:txBody>
      </p:sp>
    </p:spTree>
    <p:extLst>
      <p:ext uri="{BB962C8B-B14F-4D97-AF65-F5344CB8AC3E}">
        <p14:creationId xmlns:p14="http://schemas.microsoft.com/office/powerpoint/2010/main" val="205389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1800" dirty="0"/>
              <a:t>What will we show here?</a:t>
            </a:r>
            <a:endParaRPr lang="en-IL" sz="1800" dirty="0"/>
          </a:p>
          <a:p>
            <a:pPr>
              <a:lnSpc>
                <a:spcPct val="90000"/>
              </a:lnSpc>
            </a:pPr>
            <a:r>
              <a:rPr lang="en-US" sz="1800" dirty="0"/>
              <a:t>The specific example here</a:t>
            </a:r>
          </a:p>
          <a:p>
            <a:pPr>
              <a:lnSpc>
                <a:spcPct val="90000"/>
              </a:lnSpc>
            </a:pPr>
            <a:r>
              <a:rPr lang="en-US" sz="1800" dirty="0"/>
              <a:t>The flow in Primo for the end user</a:t>
            </a:r>
          </a:p>
          <a:p>
            <a:pPr>
              <a:lnSpc>
                <a:spcPct val="90000"/>
              </a:lnSpc>
            </a:pPr>
            <a:r>
              <a:rPr lang="en-US" sz="1800" dirty="0"/>
              <a:t>Flow for staff in Alma</a:t>
            </a:r>
          </a:p>
          <a:p>
            <a:pPr>
              <a:lnSpc>
                <a:spcPct val="90000"/>
              </a:lnSpc>
            </a:pPr>
            <a:endParaRPr lang="en-US" sz="1800" dirty="0"/>
          </a:p>
          <a:p>
            <a:pPr>
              <a:lnSpc>
                <a:spcPct val="90000"/>
              </a:lnSpc>
            </a:pPr>
            <a:endParaRPr lang="en-US" sz="18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D4286-76B4-ADEC-8A20-CF554D4A0088}"/>
              </a:ext>
            </a:extLst>
          </p:cNvPr>
          <p:cNvPicPr>
            <a:picLocks noChangeAspect="1"/>
          </p:cNvPicPr>
          <p:nvPr/>
        </p:nvPicPr>
        <p:blipFill>
          <a:blip r:embed="rId2"/>
          <a:stretch>
            <a:fillRect/>
          </a:stretch>
        </p:blipFill>
        <p:spPr>
          <a:xfrm>
            <a:off x="0" y="1827673"/>
            <a:ext cx="9144000" cy="14881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1357614"/>
          </a:xfrm>
        </p:spPr>
        <p:txBody>
          <a:bodyPr>
            <a:noAutofit/>
          </a:bodyPr>
          <a:lstStyle/>
          <a:p>
            <a:r>
              <a:rPr lang="en-US" sz="1800" dirty="0"/>
              <a:t>In Alma University at “Fulfillment &gt; Resource Sharing &gt; Borrowing Requests” the request appears.</a:t>
            </a:r>
          </a:p>
        </p:txBody>
      </p:sp>
      <p:sp>
        <p:nvSpPr>
          <p:cNvPr id="6" name="Rectangle 5">
            <a:extLst>
              <a:ext uri="{FF2B5EF4-FFF2-40B4-BE49-F238E27FC236}">
                <a16:creationId xmlns:a16="http://schemas.microsoft.com/office/drawing/2014/main" id="{C537245D-6B55-1CD7-9B25-319C5447F972}"/>
              </a:ext>
            </a:extLst>
          </p:cNvPr>
          <p:cNvSpPr/>
          <p:nvPr/>
        </p:nvSpPr>
        <p:spPr>
          <a:xfrm>
            <a:off x="4211960" y="2715766"/>
            <a:ext cx="115212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576366-CFB2-8797-1209-F22F2D87CA30}"/>
              </a:ext>
            </a:extLst>
          </p:cNvPr>
          <p:cNvSpPr txBox="1"/>
          <p:nvPr/>
        </p:nvSpPr>
        <p:spPr>
          <a:xfrm>
            <a:off x="4608004" y="3435846"/>
            <a:ext cx="3852428" cy="738664"/>
          </a:xfrm>
          <a:prstGeom prst="rect">
            <a:avLst/>
          </a:prstGeom>
          <a:solidFill>
            <a:srgbClr val="FFFF00"/>
          </a:solidFill>
          <a:ln>
            <a:solidFill>
              <a:schemeClr val="accent1"/>
            </a:solidFill>
          </a:ln>
        </p:spPr>
        <p:txBody>
          <a:bodyPr wrap="square" rtlCol="0">
            <a:spAutoFit/>
          </a:bodyPr>
          <a:lstStyle/>
          <a:p>
            <a:r>
              <a:rPr lang="en-US" sz="1400" dirty="0"/>
              <a:t>The Resource sharing request appears for the staff user and enters the regular desired flow (which will not be expounded upon in depth here)</a:t>
            </a:r>
          </a:p>
        </p:txBody>
      </p:sp>
      <p:sp>
        <p:nvSpPr>
          <p:cNvPr id="9" name="TextBox 8">
            <a:extLst>
              <a:ext uri="{FF2B5EF4-FFF2-40B4-BE49-F238E27FC236}">
                <a16:creationId xmlns:a16="http://schemas.microsoft.com/office/drawing/2014/main" id="{DB9E4C8E-D5EE-E655-041E-B338E4B8B936}"/>
              </a:ext>
            </a:extLst>
          </p:cNvPr>
          <p:cNvSpPr txBox="1"/>
          <p:nvPr/>
        </p:nvSpPr>
        <p:spPr>
          <a:xfrm>
            <a:off x="1913323" y="3553999"/>
            <a:ext cx="1362533" cy="523220"/>
          </a:xfrm>
          <a:prstGeom prst="rect">
            <a:avLst/>
          </a:prstGeom>
          <a:solidFill>
            <a:srgbClr val="FFFF00"/>
          </a:solidFill>
          <a:ln>
            <a:solidFill>
              <a:schemeClr val="accent1"/>
            </a:solidFill>
          </a:ln>
        </p:spPr>
        <p:txBody>
          <a:bodyPr wrap="square" rtlCol="0">
            <a:spAutoFit/>
          </a:bodyPr>
          <a:lstStyle/>
          <a:p>
            <a:r>
              <a:rPr lang="en-US" sz="1400" dirty="0"/>
              <a:t>Now it is ready to be sent</a:t>
            </a:r>
          </a:p>
        </p:txBody>
      </p:sp>
      <p:cxnSp>
        <p:nvCxnSpPr>
          <p:cNvPr id="10" name="Straight Arrow Connector 9">
            <a:extLst>
              <a:ext uri="{FF2B5EF4-FFF2-40B4-BE49-F238E27FC236}">
                <a16:creationId xmlns:a16="http://schemas.microsoft.com/office/drawing/2014/main" id="{74938266-A378-8310-8D21-8ED58E63764D}"/>
              </a:ext>
            </a:extLst>
          </p:cNvPr>
          <p:cNvCxnSpPr>
            <a:cxnSpLocks/>
          </p:cNvCxnSpPr>
          <p:nvPr/>
        </p:nvCxnSpPr>
        <p:spPr>
          <a:xfrm flipH="1" flipV="1">
            <a:off x="1547664" y="2952198"/>
            <a:ext cx="792088" cy="62592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8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2E46-04EF-A4D7-B7E0-B855ABC7F48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FA0AC8-82F2-98B3-7E53-D77F5866A831}"/>
              </a:ext>
            </a:extLst>
          </p:cNvPr>
          <p:cNvPicPr>
            <a:picLocks noChangeAspect="1"/>
          </p:cNvPicPr>
          <p:nvPr/>
        </p:nvPicPr>
        <p:blipFill>
          <a:blip r:embed="rId2"/>
          <a:stretch>
            <a:fillRect/>
          </a:stretch>
        </p:blipFill>
        <p:spPr>
          <a:xfrm>
            <a:off x="0" y="1430458"/>
            <a:ext cx="9144000" cy="2282583"/>
          </a:xfrm>
          <a:prstGeom prst="rect">
            <a:avLst/>
          </a:prstGeom>
          <a:ln>
            <a:solidFill>
              <a:schemeClr val="accent1"/>
            </a:solidFill>
          </a:ln>
        </p:spPr>
      </p:pic>
      <p:sp>
        <p:nvSpPr>
          <p:cNvPr id="3" name="Title 2">
            <a:extLst>
              <a:ext uri="{FF2B5EF4-FFF2-40B4-BE49-F238E27FC236}">
                <a16:creationId xmlns:a16="http://schemas.microsoft.com/office/drawing/2014/main" id="{96C2E67D-5424-9800-6C35-EBE45BF22ACE}"/>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BF602D9A-3B59-5B1C-38A7-A1B7488479A2}"/>
              </a:ext>
            </a:extLst>
          </p:cNvPr>
          <p:cNvSpPr>
            <a:spLocks noGrp="1"/>
          </p:cNvSpPr>
          <p:nvPr>
            <p:ph idx="1"/>
          </p:nvPr>
        </p:nvSpPr>
        <p:spPr>
          <a:xfrm>
            <a:off x="395536" y="710080"/>
            <a:ext cx="8424936" cy="1357614"/>
          </a:xfrm>
        </p:spPr>
        <p:txBody>
          <a:bodyPr>
            <a:noAutofit/>
          </a:bodyPr>
          <a:lstStyle/>
          <a:p>
            <a:r>
              <a:rPr lang="en-US" sz="1800" dirty="0"/>
              <a:t>The Borrowing Request has University of Knowledge in the Rota</a:t>
            </a:r>
          </a:p>
        </p:txBody>
      </p:sp>
      <p:sp>
        <p:nvSpPr>
          <p:cNvPr id="6" name="Rectangle 5">
            <a:extLst>
              <a:ext uri="{FF2B5EF4-FFF2-40B4-BE49-F238E27FC236}">
                <a16:creationId xmlns:a16="http://schemas.microsoft.com/office/drawing/2014/main" id="{B03FE486-7355-A068-F9A0-8D7EE9BC8C81}"/>
              </a:ext>
            </a:extLst>
          </p:cNvPr>
          <p:cNvSpPr/>
          <p:nvPr/>
        </p:nvSpPr>
        <p:spPr>
          <a:xfrm>
            <a:off x="1763688" y="2226420"/>
            <a:ext cx="360040" cy="345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14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B2F9F-A348-9DF2-47D4-18273C0EB4DE}"/>
              </a:ext>
            </a:extLst>
          </p:cNvPr>
          <p:cNvPicPr>
            <a:picLocks noChangeAspect="1"/>
          </p:cNvPicPr>
          <p:nvPr/>
        </p:nvPicPr>
        <p:blipFill>
          <a:blip r:embed="rId2"/>
          <a:stretch>
            <a:fillRect/>
          </a:stretch>
        </p:blipFill>
        <p:spPr>
          <a:xfrm>
            <a:off x="0" y="752280"/>
            <a:ext cx="9144000" cy="36389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15" name="TextBox 14">
            <a:extLst>
              <a:ext uri="{FF2B5EF4-FFF2-40B4-BE49-F238E27FC236}">
                <a16:creationId xmlns:a16="http://schemas.microsoft.com/office/drawing/2014/main" id="{EC22FB6E-2018-6831-5826-BE7570E5E2A9}"/>
              </a:ext>
            </a:extLst>
          </p:cNvPr>
          <p:cNvSpPr txBox="1"/>
          <p:nvPr/>
        </p:nvSpPr>
        <p:spPr>
          <a:xfrm>
            <a:off x="4932040" y="2336562"/>
            <a:ext cx="2160240" cy="523220"/>
          </a:xfrm>
          <a:prstGeom prst="rect">
            <a:avLst/>
          </a:prstGeom>
          <a:solidFill>
            <a:srgbClr val="FFFF00"/>
          </a:solidFill>
          <a:ln>
            <a:solidFill>
              <a:schemeClr val="accent1"/>
            </a:solidFill>
          </a:ln>
        </p:spPr>
        <p:txBody>
          <a:bodyPr wrap="square" rtlCol="0">
            <a:spAutoFit/>
          </a:bodyPr>
          <a:lstStyle/>
          <a:p>
            <a:r>
              <a:rPr lang="en-US" sz="1400" dirty="0"/>
              <a:t>Still in Alma University, the Borrowing request is sent</a:t>
            </a:r>
          </a:p>
        </p:txBody>
      </p:sp>
      <p:sp>
        <p:nvSpPr>
          <p:cNvPr id="6" name="Rectangle 5">
            <a:extLst>
              <a:ext uri="{FF2B5EF4-FFF2-40B4-BE49-F238E27FC236}">
                <a16:creationId xmlns:a16="http://schemas.microsoft.com/office/drawing/2014/main" id="{EC249948-520D-7A67-DF1D-F3AC502F84D0}"/>
              </a:ext>
            </a:extLst>
          </p:cNvPr>
          <p:cNvSpPr/>
          <p:nvPr/>
        </p:nvSpPr>
        <p:spPr>
          <a:xfrm>
            <a:off x="8028384" y="2028596"/>
            <a:ext cx="576064" cy="255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17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40F9BF-D66D-C0C8-2F6B-70DDC431046D}"/>
              </a:ext>
            </a:extLst>
          </p:cNvPr>
          <p:cNvPicPr>
            <a:picLocks noChangeAspect="1"/>
          </p:cNvPicPr>
          <p:nvPr/>
        </p:nvPicPr>
        <p:blipFill>
          <a:blip r:embed="rId2"/>
          <a:stretch>
            <a:fillRect/>
          </a:stretch>
        </p:blipFill>
        <p:spPr>
          <a:xfrm>
            <a:off x="0" y="1827742"/>
            <a:ext cx="9144000" cy="148801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637534"/>
          </a:xfrm>
        </p:spPr>
        <p:txBody>
          <a:bodyPr>
            <a:noAutofit/>
          </a:bodyPr>
          <a:lstStyle/>
          <a:p>
            <a:r>
              <a:rPr lang="en-US" sz="1800" dirty="0"/>
              <a:t>Still in Alma University, the borrowing request has changed status to “Request sent to partner”</a:t>
            </a:r>
          </a:p>
        </p:txBody>
      </p:sp>
      <p:sp>
        <p:nvSpPr>
          <p:cNvPr id="6" name="Rectangle 5">
            <a:extLst>
              <a:ext uri="{FF2B5EF4-FFF2-40B4-BE49-F238E27FC236}">
                <a16:creationId xmlns:a16="http://schemas.microsoft.com/office/drawing/2014/main" id="{E48D7D15-6C0B-115D-BBA1-07B9CFC8F3C9}"/>
              </a:ext>
            </a:extLst>
          </p:cNvPr>
          <p:cNvSpPr/>
          <p:nvPr/>
        </p:nvSpPr>
        <p:spPr>
          <a:xfrm>
            <a:off x="683568" y="284388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28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2A057-33ED-5BA5-2621-E8B26DFE6450}"/>
              </a:ext>
            </a:extLst>
          </p:cNvPr>
          <p:cNvPicPr>
            <a:picLocks noChangeAspect="1"/>
          </p:cNvPicPr>
          <p:nvPr/>
        </p:nvPicPr>
        <p:blipFill>
          <a:blip r:embed="rId2"/>
          <a:stretch>
            <a:fillRect/>
          </a:stretch>
        </p:blipFill>
        <p:spPr>
          <a:xfrm>
            <a:off x="2771800" y="3605758"/>
            <a:ext cx="4038600" cy="8382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1717654"/>
          </a:xfrm>
        </p:spPr>
        <p:txBody>
          <a:bodyPr>
            <a:noAutofit/>
          </a:bodyPr>
          <a:lstStyle/>
          <a:p>
            <a:r>
              <a:rPr lang="en-US" sz="1800" dirty="0"/>
              <a:t>Now in University of Knowledge (at the “Library and Information Science” circulation desk) the staff user accesses the lending request.</a:t>
            </a:r>
          </a:p>
          <a:p>
            <a:r>
              <a:rPr lang="en-US" sz="1800" dirty="0"/>
              <a:t>This can be accessed from either </a:t>
            </a:r>
          </a:p>
          <a:p>
            <a:r>
              <a:rPr lang="en-US" sz="1800" dirty="0"/>
              <a:t>“Fulfillment &gt; Resource Sharing &gt; Borrowing Requests”  </a:t>
            </a:r>
            <a:br>
              <a:rPr lang="en-US" sz="1800" dirty="0"/>
            </a:br>
            <a:r>
              <a:rPr lang="en-US" sz="1800" dirty="0"/>
              <a:t>OR</a:t>
            </a:r>
          </a:p>
          <a:p>
            <a:r>
              <a:rPr lang="en-US" sz="1800" dirty="0"/>
              <a:t>The “Resource Sharing requests” link on the top (</a:t>
            </a:r>
            <a:r>
              <a:rPr lang="en-US" sz="1800" dirty="0">
                <a:highlight>
                  <a:srgbClr val="FFFF00"/>
                </a:highlight>
              </a:rPr>
              <a:t>This appears for institutions with Rapido</a:t>
            </a:r>
            <a:r>
              <a:rPr lang="en-US" sz="1800" dirty="0"/>
              <a:t>)</a:t>
            </a:r>
          </a:p>
        </p:txBody>
      </p:sp>
      <p:sp>
        <p:nvSpPr>
          <p:cNvPr id="9" name="Rectangle 8">
            <a:extLst>
              <a:ext uri="{FF2B5EF4-FFF2-40B4-BE49-F238E27FC236}">
                <a16:creationId xmlns:a16="http://schemas.microsoft.com/office/drawing/2014/main" id="{FAF578EA-6256-11CE-4A7D-1CC10589B482}"/>
              </a:ext>
            </a:extLst>
          </p:cNvPr>
          <p:cNvSpPr/>
          <p:nvPr/>
        </p:nvSpPr>
        <p:spPr>
          <a:xfrm>
            <a:off x="4323976" y="3637562"/>
            <a:ext cx="391591" cy="4320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7322A96-056B-D826-4172-0D85F96A05F6}"/>
              </a:ext>
            </a:extLst>
          </p:cNvPr>
          <p:cNvCxnSpPr/>
          <p:nvPr/>
        </p:nvCxnSpPr>
        <p:spPr>
          <a:xfrm flipH="1">
            <a:off x="4572000" y="3075806"/>
            <a:ext cx="360040"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19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3332-F27D-B397-F816-6B038DEB5A2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44420FA-1ABB-CCD5-D696-D8917927C7CC}"/>
              </a:ext>
            </a:extLst>
          </p:cNvPr>
          <p:cNvPicPr>
            <a:picLocks noChangeAspect="1"/>
          </p:cNvPicPr>
          <p:nvPr/>
        </p:nvPicPr>
        <p:blipFill>
          <a:blip r:embed="rId2"/>
          <a:stretch>
            <a:fillRect/>
          </a:stretch>
        </p:blipFill>
        <p:spPr>
          <a:xfrm>
            <a:off x="36004" y="1211512"/>
            <a:ext cx="9144000" cy="3571875"/>
          </a:xfrm>
          <a:prstGeom prst="rect">
            <a:avLst/>
          </a:prstGeom>
          <a:ln>
            <a:solidFill>
              <a:schemeClr val="accent1"/>
            </a:solidFill>
          </a:ln>
        </p:spPr>
      </p:pic>
      <p:sp>
        <p:nvSpPr>
          <p:cNvPr id="3" name="Title 2">
            <a:extLst>
              <a:ext uri="{FF2B5EF4-FFF2-40B4-BE49-F238E27FC236}">
                <a16:creationId xmlns:a16="http://schemas.microsoft.com/office/drawing/2014/main" id="{9ECF3A62-9EE4-4973-C4A6-DF32A2864E24}"/>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1ACE6821-3931-422F-5BC9-A132B6B3BB9C}"/>
              </a:ext>
            </a:extLst>
          </p:cNvPr>
          <p:cNvSpPr>
            <a:spLocks noGrp="1"/>
          </p:cNvSpPr>
          <p:nvPr>
            <p:ph idx="1"/>
          </p:nvPr>
        </p:nvSpPr>
        <p:spPr>
          <a:xfrm>
            <a:off x="395536" y="710080"/>
            <a:ext cx="8424936" cy="1717654"/>
          </a:xfrm>
        </p:spPr>
        <p:txBody>
          <a:bodyPr>
            <a:noAutofit/>
          </a:bodyPr>
          <a:lstStyle/>
          <a:p>
            <a:r>
              <a:rPr lang="en-US" sz="1800" dirty="0"/>
              <a:t>Here is the resource sharing Lending Request in University of Knowledge</a:t>
            </a:r>
          </a:p>
        </p:txBody>
      </p:sp>
      <p:sp>
        <p:nvSpPr>
          <p:cNvPr id="7" name="Rectangle 6">
            <a:extLst>
              <a:ext uri="{FF2B5EF4-FFF2-40B4-BE49-F238E27FC236}">
                <a16:creationId xmlns:a16="http://schemas.microsoft.com/office/drawing/2014/main" id="{400959C8-3BF1-B72A-82E4-67CF4F13CAF6}"/>
              </a:ext>
            </a:extLst>
          </p:cNvPr>
          <p:cNvSpPr/>
          <p:nvPr/>
        </p:nvSpPr>
        <p:spPr>
          <a:xfrm>
            <a:off x="7700586" y="3628102"/>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4B0461-D473-3AF9-7B78-0A111ECDFC0A}"/>
              </a:ext>
            </a:extLst>
          </p:cNvPr>
          <p:cNvSpPr/>
          <p:nvPr/>
        </p:nvSpPr>
        <p:spPr>
          <a:xfrm>
            <a:off x="7608913" y="2139702"/>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1FEE0A3-CCE6-31E7-7DB8-CB9D72346851}"/>
              </a:ext>
            </a:extLst>
          </p:cNvPr>
          <p:cNvSpPr txBox="1"/>
          <p:nvPr/>
        </p:nvSpPr>
        <p:spPr>
          <a:xfrm>
            <a:off x="4932040" y="2997450"/>
            <a:ext cx="2232248" cy="738664"/>
          </a:xfrm>
          <a:prstGeom prst="rect">
            <a:avLst/>
          </a:prstGeom>
          <a:solidFill>
            <a:srgbClr val="FFFF00"/>
          </a:solidFill>
          <a:ln>
            <a:solidFill>
              <a:schemeClr val="accent1"/>
            </a:solidFill>
          </a:ln>
        </p:spPr>
        <p:txBody>
          <a:bodyPr wrap="square" rtlCol="0">
            <a:spAutoFit/>
          </a:bodyPr>
          <a:lstStyle/>
          <a:p>
            <a:r>
              <a:rPr lang="en-US" sz="1400" dirty="0"/>
              <a:t>From here the staff user can print a slip (to retrieve item from shelf) or ship the item</a:t>
            </a:r>
          </a:p>
        </p:txBody>
      </p:sp>
    </p:spTree>
    <p:extLst>
      <p:ext uri="{BB962C8B-B14F-4D97-AF65-F5344CB8AC3E}">
        <p14:creationId xmlns:p14="http://schemas.microsoft.com/office/powerpoint/2010/main" val="191581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666F-24FB-8E5A-0DDD-48E6358B70B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E6D7971-3DA1-406F-E02F-64955DAFD97D}"/>
              </a:ext>
            </a:extLst>
          </p:cNvPr>
          <p:cNvPicPr>
            <a:picLocks noChangeAspect="1"/>
          </p:cNvPicPr>
          <p:nvPr/>
        </p:nvPicPr>
        <p:blipFill>
          <a:blip r:embed="rId2"/>
          <a:stretch>
            <a:fillRect/>
          </a:stretch>
        </p:blipFill>
        <p:spPr>
          <a:xfrm>
            <a:off x="0" y="1771012"/>
            <a:ext cx="9144000" cy="2816962"/>
          </a:xfrm>
          <a:prstGeom prst="rect">
            <a:avLst/>
          </a:prstGeom>
          <a:ln>
            <a:solidFill>
              <a:schemeClr val="accent1"/>
            </a:solidFill>
          </a:ln>
        </p:spPr>
      </p:pic>
      <p:sp>
        <p:nvSpPr>
          <p:cNvPr id="3" name="Title 2">
            <a:extLst>
              <a:ext uri="{FF2B5EF4-FFF2-40B4-BE49-F238E27FC236}">
                <a16:creationId xmlns:a16="http://schemas.microsoft.com/office/drawing/2014/main" id="{8262A805-2C2C-0603-601F-139B67208DF9}"/>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446371B4-8670-D055-6B1F-19A658756711}"/>
              </a:ext>
            </a:extLst>
          </p:cNvPr>
          <p:cNvSpPr>
            <a:spLocks noGrp="1"/>
          </p:cNvSpPr>
          <p:nvPr>
            <p:ph idx="1"/>
          </p:nvPr>
        </p:nvSpPr>
        <p:spPr>
          <a:xfrm>
            <a:off x="395536" y="710080"/>
            <a:ext cx="8424936" cy="925566"/>
          </a:xfrm>
        </p:spPr>
        <p:txBody>
          <a:bodyPr>
            <a:noAutofit/>
          </a:bodyPr>
          <a:lstStyle/>
          <a:p>
            <a:r>
              <a:rPr lang="en-US" sz="1800" dirty="0"/>
              <a:t>The item can also be shipped from “Fulfillment &gt; Resource Sharing &gt; Shipping Items”.</a:t>
            </a:r>
          </a:p>
          <a:p>
            <a:r>
              <a:rPr lang="en-US" sz="1800" dirty="0"/>
              <a:t>We will use this option.   We are at the “Library and Information Science” circulation desk.</a:t>
            </a:r>
          </a:p>
        </p:txBody>
      </p:sp>
      <p:sp>
        <p:nvSpPr>
          <p:cNvPr id="7" name="Rectangle 6">
            <a:extLst>
              <a:ext uri="{FF2B5EF4-FFF2-40B4-BE49-F238E27FC236}">
                <a16:creationId xmlns:a16="http://schemas.microsoft.com/office/drawing/2014/main" id="{ACE915E0-7BB1-B76B-BA8B-1EC58365E705}"/>
              </a:ext>
            </a:extLst>
          </p:cNvPr>
          <p:cNvSpPr/>
          <p:nvPr/>
        </p:nvSpPr>
        <p:spPr>
          <a:xfrm>
            <a:off x="395536" y="3528963"/>
            <a:ext cx="21602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226B1C-53AB-80BA-AEA3-60B48288F5B7}"/>
              </a:ext>
            </a:extLst>
          </p:cNvPr>
          <p:cNvSpPr/>
          <p:nvPr/>
        </p:nvSpPr>
        <p:spPr>
          <a:xfrm>
            <a:off x="5724128" y="2220119"/>
            <a:ext cx="720080" cy="239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1C02DE-4E3F-D255-D288-93CB3F2B6683}"/>
              </a:ext>
            </a:extLst>
          </p:cNvPr>
          <p:cNvSpPr/>
          <p:nvPr/>
        </p:nvSpPr>
        <p:spPr>
          <a:xfrm>
            <a:off x="251520" y="4090164"/>
            <a:ext cx="172819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49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9B2CE3-C981-0B1E-E2E7-C9478FA764AC}"/>
              </a:ext>
            </a:extLst>
          </p:cNvPr>
          <p:cNvPicPr>
            <a:picLocks noChangeAspect="1"/>
          </p:cNvPicPr>
          <p:nvPr/>
        </p:nvPicPr>
        <p:blipFill>
          <a:blip r:embed="rId2"/>
          <a:stretch>
            <a:fillRect/>
          </a:stretch>
        </p:blipFill>
        <p:spPr>
          <a:xfrm>
            <a:off x="1052736" y="1707654"/>
            <a:ext cx="7038528" cy="308027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709542"/>
          </a:xfrm>
        </p:spPr>
        <p:txBody>
          <a:bodyPr>
            <a:noAutofit/>
          </a:bodyPr>
          <a:lstStyle/>
          <a:p>
            <a:r>
              <a:rPr lang="en-US" sz="1800" dirty="0"/>
              <a:t>After scanning the item in via “Fulfillment &gt; Resource Sharing &gt; Shipping Items”  at University of Knowledge the destination will be “Alma University”.</a:t>
            </a:r>
          </a:p>
        </p:txBody>
      </p:sp>
      <p:sp>
        <p:nvSpPr>
          <p:cNvPr id="6" name="Rectangle 5">
            <a:extLst>
              <a:ext uri="{FF2B5EF4-FFF2-40B4-BE49-F238E27FC236}">
                <a16:creationId xmlns:a16="http://schemas.microsoft.com/office/drawing/2014/main" id="{E48D7D15-6C0B-115D-BBA1-07B9CFC8F3C9}"/>
              </a:ext>
            </a:extLst>
          </p:cNvPr>
          <p:cNvSpPr/>
          <p:nvPr/>
        </p:nvSpPr>
        <p:spPr>
          <a:xfrm>
            <a:off x="3131840" y="4011910"/>
            <a:ext cx="864096" cy="776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3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7F98-BF89-02F9-7E26-6891959CE7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1ED5AD-3FE1-8E15-A83D-E93706834105}"/>
              </a:ext>
            </a:extLst>
          </p:cNvPr>
          <p:cNvPicPr>
            <a:picLocks noChangeAspect="1"/>
          </p:cNvPicPr>
          <p:nvPr/>
        </p:nvPicPr>
        <p:blipFill>
          <a:blip r:embed="rId2"/>
          <a:stretch>
            <a:fillRect/>
          </a:stretch>
        </p:blipFill>
        <p:spPr>
          <a:xfrm>
            <a:off x="0" y="2123633"/>
            <a:ext cx="9144000" cy="896233"/>
          </a:xfrm>
          <a:prstGeom prst="rect">
            <a:avLst/>
          </a:prstGeom>
          <a:ln>
            <a:solidFill>
              <a:schemeClr val="accent1"/>
            </a:solidFill>
          </a:ln>
        </p:spPr>
      </p:pic>
      <p:sp>
        <p:nvSpPr>
          <p:cNvPr id="3" name="Title 2">
            <a:extLst>
              <a:ext uri="{FF2B5EF4-FFF2-40B4-BE49-F238E27FC236}">
                <a16:creationId xmlns:a16="http://schemas.microsoft.com/office/drawing/2014/main" id="{E478A1F7-DE66-1296-55C2-90FD67E98B1D}"/>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F3F108E9-50EB-DE60-5E32-436B8708B05E}"/>
              </a:ext>
            </a:extLst>
          </p:cNvPr>
          <p:cNvSpPr>
            <a:spLocks noGrp="1"/>
          </p:cNvSpPr>
          <p:nvPr>
            <p:ph idx="1"/>
          </p:nvPr>
        </p:nvSpPr>
        <p:spPr>
          <a:xfrm>
            <a:off x="395536" y="710080"/>
            <a:ext cx="8424936" cy="704352"/>
          </a:xfrm>
        </p:spPr>
        <p:txBody>
          <a:bodyPr>
            <a:noAutofit/>
          </a:bodyPr>
          <a:lstStyle/>
          <a:p>
            <a:r>
              <a:rPr lang="en-US" sz="1800" dirty="0"/>
              <a:t>At Alma University the request now appears as status “Shipped Physically” (accessed at “Fulfillment &gt; Resource Sharing &gt; Borrowing Requests) </a:t>
            </a:r>
          </a:p>
        </p:txBody>
      </p:sp>
      <p:sp>
        <p:nvSpPr>
          <p:cNvPr id="10" name="Rectangle 9">
            <a:extLst>
              <a:ext uri="{FF2B5EF4-FFF2-40B4-BE49-F238E27FC236}">
                <a16:creationId xmlns:a16="http://schemas.microsoft.com/office/drawing/2014/main" id="{38DC33B0-0572-8E94-5C5A-97F3105CFB6D}"/>
              </a:ext>
            </a:extLst>
          </p:cNvPr>
          <p:cNvSpPr/>
          <p:nvPr/>
        </p:nvSpPr>
        <p:spPr>
          <a:xfrm>
            <a:off x="395536" y="2547357"/>
            <a:ext cx="1296144" cy="240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0A5EB9-805E-6971-7BE2-9E87D297E487}"/>
              </a:ext>
            </a:extLst>
          </p:cNvPr>
          <p:cNvSpPr txBox="1"/>
          <p:nvPr/>
        </p:nvSpPr>
        <p:spPr>
          <a:xfrm>
            <a:off x="3419872" y="3220302"/>
            <a:ext cx="1512168" cy="738664"/>
          </a:xfrm>
          <a:prstGeom prst="rect">
            <a:avLst/>
          </a:prstGeom>
          <a:solidFill>
            <a:srgbClr val="FFFF00"/>
          </a:solidFill>
          <a:ln>
            <a:solidFill>
              <a:schemeClr val="accent1"/>
            </a:solidFill>
          </a:ln>
        </p:spPr>
        <p:txBody>
          <a:bodyPr wrap="square" rtlCol="0">
            <a:spAutoFit/>
          </a:bodyPr>
          <a:lstStyle/>
          <a:p>
            <a:r>
              <a:rPr lang="en-US" sz="1400" dirty="0"/>
              <a:t>We will use the external identifier to scan it in soon</a:t>
            </a:r>
          </a:p>
        </p:txBody>
      </p:sp>
      <p:cxnSp>
        <p:nvCxnSpPr>
          <p:cNvPr id="12" name="Straight Arrow Connector 11">
            <a:extLst>
              <a:ext uri="{FF2B5EF4-FFF2-40B4-BE49-F238E27FC236}">
                <a16:creationId xmlns:a16="http://schemas.microsoft.com/office/drawing/2014/main" id="{5DF1EFE2-E6B6-5B0B-6037-686E2FBF77F3}"/>
              </a:ext>
            </a:extLst>
          </p:cNvPr>
          <p:cNvCxnSpPr/>
          <p:nvPr/>
        </p:nvCxnSpPr>
        <p:spPr>
          <a:xfrm>
            <a:off x="3731757" y="2891586"/>
            <a:ext cx="4680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92B270-8265-553A-9798-B5757160FFC6}"/>
              </a:ext>
            </a:extLst>
          </p:cNvPr>
          <p:cNvCxnSpPr>
            <a:cxnSpLocks/>
          </p:cNvCxnSpPr>
          <p:nvPr/>
        </p:nvCxnSpPr>
        <p:spPr>
          <a:xfrm>
            <a:off x="3743908" y="2891586"/>
            <a:ext cx="0" cy="32871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96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B8D049-9C1D-22F8-3BDA-A10259140118}"/>
              </a:ext>
            </a:extLst>
          </p:cNvPr>
          <p:cNvPicPr>
            <a:picLocks noChangeAspect="1"/>
          </p:cNvPicPr>
          <p:nvPr/>
        </p:nvPicPr>
        <p:blipFill>
          <a:blip r:embed="rId2"/>
          <a:stretch>
            <a:fillRect/>
          </a:stretch>
        </p:blipFill>
        <p:spPr>
          <a:xfrm>
            <a:off x="0" y="1635646"/>
            <a:ext cx="9144000" cy="186549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421510"/>
          </a:xfrm>
        </p:spPr>
        <p:txBody>
          <a:bodyPr>
            <a:noAutofit/>
          </a:bodyPr>
          <a:lstStyle/>
          <a:p>
            <a:r>
              <a:rPr lang="en-US" sz="1800" dirty="0"/>
              <a:t>The item arrives to institution Alma University and is scanned in at the Resource Sharing Desk (Fulfillment &gt; Resource Sharing &gt; Receiving Items)</a:t>
            </a:r>
          </a:p>
        </p:txBody>
      </p:sp>
      <p:sp>
        <p:nvSpPr>
          <p:cNvPr id="8" name="Rectangle 7">
            <a:extLst>
              <a:ext uri="{FF2B5EF4-FFF2-40B4-BE49-F238E27FC236}">
                <a16:creationId xmlns:a16="http://schemas.microsoft.com/office/drawing/2014/main" id="{2A0953DD-09A0-B051-2AB1-D9B763DFB686}"/>
              </a:ext>
            </a:extLst>
          </p:cNvPr>
          <p:cNvSpPr/>
          <p:nvPr/>
        </p:nvSpPr>
        <p:spPr>
          <a:xfrm>
            <a:off x="395536" y="3003798"/>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05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What will we show here?</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4085F-0B5C-2052-395C-80D58B180E82}"/>
              </a:ext>
            </a:extLst>
          </p:cNvPr>
          <p:cNvPicPr>
            <a:picLocks noChangeAspect="1"/>
          </p:cNvPicPr>
          <p:nvPr/>
        </p:nvPicPr>
        <p:blipFill>
          <a:blip r:embed="rId2"/>
          <a:stretch>
            <a:fillRect/>
          </a:stretch>
        </p:blipFill>
        <p:spPr>
          <a:xfrm>
            <a:off x="2123728" y="1155753"/>
            <a:ext cx="4526118" cy="360375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462032"/>
          </a:xfrm>
        </p:spPr>
        <p:txBody>
          <a:bodyPr>
            <a:noAutofit/>
          </a:bodyPr>
          <a:lstStyle/>
          <a:p>
            <a:r>
              <a:rPr lang="en-US" sz="1800" dirty="0"/>
              <a:t>Alma University gives it a temporary barcode and saves</a:t>
            </a:r>
          </a:p>
        </p:txBody>
      </p:sp>
      <p:sp>
        <p:nvSpPr>
          <p:cNvPr id="8" name="Rectangle 7">
            <a:extLst>
              <a:ext uri="{FF2B5EF4-FFF2-40B4-BE49-F238E27FC236}">
                <a16:creationId xmlns:a16="http://schemas.microsoft.com/office/drawing/2014/main" id="{46AC3C72-0BFF-D054-3E9F-DAA7A8855F24}"/>
              </a:ext>
            </a:extLst>
          </p:cNvPr>
          <p:cNvSpPr/>
          <p:nvPr/>
        </p:nvSpPr>
        <p:spPr>
          <a:xfrm>
            <a:off x="2267744" y="3651870"/>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A9BC1A-C62F-F107-BA1C-7F54F328379E}"/>
              </a:ext>
            </a:extLst>
          </p:cNvPr>
          <p:cNvSpPr/>
          <p:nvPr/>
        </p:nvSpPr>
        <p:spPr>
          <a:xfrm>
            <a:off x="6300192" y="4510698"/>
            <a:ext cx="288032" cy="262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E8A68F-91AF-768E-AEBF-0144F1A20A75}"/>
              </a:ext>
            </a:extLst>
          </p:cNvPr>
          <p:cNvSpPr txBox="1"/>
          <p:nvPr/>
        </p:nvSpPr>
        <p:spPr>
          <a:xfrm>
            <a:off x="107504" y="2067694"/>
            <a:ext cx="1296144" cy="738664"/>
          </a:xfrm>
          <a:prstGeom prst="rect">
            <a:avLst/>
          </a:prstGeom>
          <a:solidFill>
            <a:srgbClr val="FFFF00"/>
          </a:solidFill>
          <a:ln>
            <a:solidFill>
              <a:schemeClr val="accent1"/>
            </a:solidFill>
          </a:ln>
        </p:spPr>
        <p:txBody>
          <a:bodyPr wrap="square" rtlCol="0">
            <a:spAutoFit/>
          </a:bodyPr>
          <a:lstStyle/>
          <a:p>
            <a:r>
              <a:rPr lang="en-US" sz="1400" dirty="0"/>
              <a:t>Due date and item policy can be changed</a:t>
            </a:r>
          </a:p>
        </p:txBody>
      </p:sp>
      <p:cxnSp>
        <p:nvCxnSpPr>
          <p:cNvPr id="7" name="Straight Arrow Connector 6">
            <a:extLst>
              <a:ext uri="{FF2B5EF4-FFF2-40B4-BE49-F238E27FC236}">
                <a16:creationId xmlns:a16="http://schemas.microsoft.com/office/drawing/2014/main" id="{1640D248-6981-0781-2976-5E73BC6D6CD3}"/>
              </a:ext>
            </a:extLst>
          </p:cNvPr>
          <p:cNvCxnSpPr>
            <a:stCxn id="2" idx="3"/>
          </p:cNvCxnSpPr>
          <p:nvPr/>
        </p:nvCxnSpPr>
        <p:spPr>
          <a:xfrm flipV="1">
            <a:off x="1403648" y="2067694"/>
            <a:ext cx="864096" cy="369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8297DF-58FA-C935-EB79-111F61C1949C}"/>
              </a:ext>
            </a:extLst>
          </p:cNvPr>
          <p:cNvCxnSpPr>
            <a:stCxn id="2" idx="3"/>
          </p:cNvCxnSpPr>
          <p:nvPr/>
        </p:nvCxnSpPr>
        <p:spPr>
          <a:xfrm>
            <a:off x="1403648" y="2437026"/>
            <a:ext cx="936104" cy="134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45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3DD47-8818-2472-1027-B2EC60CCAE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E39FCF-B984-B6EA-AB45-DFF272D7F19A}"/>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7E51DC15-BE35-AB9D-89FA-FD7E9B2B75DB}"/>
              </a:ext>
            </a:extLst>
          </p:cNvPr>
          <p:cNvSpPr>
            <a:spLocks noGrp="1"/>
          </p:cNvSpPr>
          <p:nvPr>
            <p:ph idx="1"/>
          </p:nvPr>
        </p:nvSpPr>
        <p:spPr>
          <a:xfrm>
            <a:off x="395536" y="710080"/>
            <a:ext cx="8424936" cy="462032"/>
          </a:xfrm>
        </p:spPr>
        <p:txBody>
          <a:bodyPr>
            <a:noAutofit/>
          </a:bodyPr>
          <a:lstStyle/>
          <a:p>
            <a:r>
              <a:rPr lang="en-US" sz="1800" dirty="0"/>
              <a:t>Item needs to transfer to the Main Library to be loaned.  A transit letter is printed.</a:t>
            </a:r>
          </a:p>
        </p:txBody>
      </p:sp>
      <p:pic>
        <p:nvPicPr>
          <p:cNvPr id="6" name="Picture 5">
            <a:extLst>
              <a:ext uri="{FF2B5EF4-FFF2-40B4-BE49-F238E27FC236}">
                <a16:creationId xmlns:a16="http://schemas.microsoft.com/office/drawing/2014/main" id="{66E2C32D-E2FA-C973-0493-0517AA82226C}"/>
              </a:ext>
            </a:extLst>
          </p:cNvPr>
          <p:cNvPicPr>
            <a:picLocks noChangeAspect="1"/>
          </p:cNvPicPr>
          <p:nvPr/>
        </p:nvPicPr>
        <p:blipFill>
          <a:blip r:embed="rId2"/>
          <a:stretch>
            <a:fillRect/>
          </a:stretch>
        </p:blipFill>
        <p:spPr>
          <a:xfrm>
            <a:off x="3110447" y="1235713"/>
            <a:ext cx="2923105" cy="3435846"/>
          </a:xfrm>
          <a:prstGeom prst="rect">
            <a:avLst/>
          </a:prstGeom>
          <a:ln>
            <a:solidFill>
              <a:schemeClr val="accent1"/>
            </a:solidFill>
          </a:ln>
        </p:spPr>
      </p:pic>
    </p:spTree>
    <p:extLst>
      <p:ext uri="{BB962C8B-B14F-4D97-AF65-F5344CB8AC3E}">
        <p14:creationId xmlns:p14="http://schemas.microsoft.com/office/powerpoint/2010/main" val="3080834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B4A7B-10ED-D102-7F86-5EF227A64C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9D3E7A-E198-0D6D-DE95-9B3B471CAC11}"/>
              </a:ext>
            </a:extLst>
          </p:cNvPr>
          <p:cNvPicPr>
            <a:picLocks noChangeAspect="1"/>
          </p:cNvPicPr>
          <p:nvPr/>
        </p:nvPicPr>
        <p:blipFill>
          <a:blip r:embed="rId2"/>
          <a:stretch>
            <a:fillRect/>
          </a:stretch>
        </p:blipFill>
        <p:spPr>
          <a:xfrm>
            <a:off x="467544" y="1774507"/>
            <a:ext cx="8424936" cy="3029491"/>
          </a:xfrm>
          <a:prstGeom prst="rect">
            <a:avLst/>
          </a:prstGeom>
          <a:ln>
            <a:solidFill>
              <a:schemeClr val="accent1"/>
            </a:solidFill>
          </a:ln>
        </p:spPr>
      </p:pic>
      <p:sp>
        <p:nvSpPr>
          <p:cNvPr id="3" name="Title 2">
            <a:extLst>
              <a:ext uri="{FF2B5EF4-FFF2-40B4-BE49-F238E27FC236}">
                <a16:creationId xmlns:a16="http://schemas.microsoft.com/office/drawing/2014/main" id="{704B5EDB-0FAB-E7E3-7AC0-D637266EAA4B}"/>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C0FAFF6F-A7B2-AAB4-6BE4-1B56AF625AAA}"/>
              </a:ext>
            </a:extLst>
          </p:cNvPr>
          <p:cNvSpPr>
            <a:spLocks noGrp="1"/>
          </p:cNvSpPr>
          <p:nvPr>
            <p:ph idx="1"/>
          </p:nvPr>
        </p:nvSpPr>
        <p:spPr>
          <a:xfrm>
            <a:off x="395536" y="710080"/>
            <a:ext cx="8424936" cy="637534"/>
          </a:xfrm>
        </p:spPr>
        <p:txBody>
          <a:bodyPr>
            <a:noAutofit/>
          </a:bodyPr>
          <a:lstStyle/>
          <a:p>
            <a:r>
              <a:rPr lang="en-US" sz="1800" dirty="0"/>
              <a:t>Patron receives a notification that the item arrived and comes to the Main Library to loan the item (staff users loans the item from Main Library circulation desk like all loans via Fulfillment &gt; Checkout/</a:t>
            </a:r>
            <a:r>
              <a:rPr lang="en-US" sz="1800" dirty="0" err="1"/>
              <a:t>Checkin</a:t>
            </a:r>
            <a:r>
              <a:rPr lang="en-US" sz="1800" dirty="0"/>
              <a:t>  Manage Patron Services)</a:t>
            </a:r>
          </a:p>
        </p:txBody>
      </p:sp>
      <p:sp>
        <p:nvSpPr>
          <p:cNvPr id="10" name="Rectangle 9">
            <a:extLst>
              <a:ext uri="{FF2B5EF4-FFF2-40B4-BE49-F238E27FC236}">
                <a16:creationId xmlns:a16="http://schemas.microsoft.com/office/drawing/2014/main" id="{BFDF6DDC-A0C9-00A6-E167-F107FB21262E}"/>
              </a:ext>
            </a:extLst>
          </p:cNvPr>
          <p:cNvSpPr/>
          <p:nvPr/>
        </p:nvSpPr>
        <p:spPr>
          <a:xfrm>
            <a:off x="2699792" y="2142298"/>
            <a:ext cx="1800200" cy="2843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F30DCE-FFED-A5CB-2B3A-807ED6FA3633}"/>
              </a:ext>
            </a:extLst>
          </p:cNvPr>
          <p:cNvSpPr/>
          <p:nvPr/>
        </p:nvSpPr>
        <p:spPr>
          <a:xfrm>
            <a:off x="683568" y="3165496"/>
            <a:ext cx="1080120" cy="301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45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7708-6EA5-99FD-3EBD-060F4F00B0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A60DF4-FE3E-A8A2-3C66-9D6827156079}"/>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D0DE6855-34B2-AA55-D95A-9B003C4F38CC}"/>
              </a:ext>
            </a:extLst>
          </p:cNvPr>
          <p:cNvSpPr>
            <a:spLocks noGrp="1"/>
          </p:cNvSpPr>
          <p:nvPr>
            <p:ph idx="1"/>
          </p:nvPr>
        </p:nvSpPr>
        <p:spPr>
          <a:xfrm>
            <a:off x="395536" y="710080"/>
            <a:ext cx="8424936" cy="462032"/>
          </a:xfrm>
        </p:spPr>
        <p:txBody>
          <a:bodyPr>
            <a:noAutofit/>
          </a:bodyPr>
          <a:lstStyle/>
          <a:p>
            <a:r>
              <a:rPr lang="en-US" sz="1800" dirty="0"/>
              <a:t>Item is loaned</a:t>
            </a:r>
          </a:p>
        </p:txBody>
      </p:sp>
      <p:sp>
        <p:nvSpPr>
          <p:cNvPr id="8" name="Rectangle 7">
            <a:extLst>
              <a:ext uri="{FF2B5EF4-FFF2-40B4-BE49-F238E27FC236}">
                <a16:creationId xmlns:a16="http://schemas.microsoft.com/office/drawing/2014/main" id="{E2EBC1C7-3329-0C30-4AEE-9F25081FF193}"/>
              </a:ext>
            </a:extLst>
          </p:cNvPr>
          <p:cNvSpPr/>
          <p:nvPr/>
        </p:nvSpPr>
        <p:spPr>
          <a:xfrm>
            <a:off x="1907704" y="2859782"/>
            <a:ext cx="100811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D2AC0C-EBEC-591A-8B35-A93639C79320}"/>
              </a:ext>
            </a:extLst>
          </p:cNvPr>
          <p:cNvSpPr/>
          <p:nvPr/>
        </p:nvSpPr>
        <p:spPr>
          <a:xfrm>
            <a:off x="3347864" y="1743611"/>
            <a:ext cx="1080120" cy="252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2B34E0-5F8A-E326-9FAB-C42D00BBCD9B}"/>
              </a:ext>
            </a:extLst>
          </p:cNvPr>
          <p:cNvSpPr/>
          <p:nvPr/>
        </p:nvSpPr>
        <p:spPr>
          <a:xfrm>
            <a:off x="0" y="1316127"/>
            <a:ext cx="395536" cy="247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5D80B8-3487-F1BF-FEB3-65C3E55F8BD4}"/>
              </a:ext>
            </a:extLst>
          </p:cNvPr>
          <p:cNvPicPr>
            <a:picLocks noChangeAspect="1"/>
          </p:cNvPicPr>
          <p:nvPr/>
        </p:nvPicPr>
        <p:blipFill>
          <a:blip r:embed="rId2"/>
          <a:stretch>
            <a:fillRect/>
          </a:stretch>
        </p:blipFill>
        <p:spPr>
          <a:xfrm>
            <a:off x="2231" y="1262153"/>
            <a:ext cx="9144000" cy="3209819"/>
          </a:xfrm>
          <a:prstGeom prst="rect">
            <a:avLst/>
          </a:prstGeom>
          <a:ln>
            <a:solidFill>
              <a:schemeClr val="accent1"/>
            </a:solidFill>
          </a:ln>
        </p:spPr>
      </p:pic>
      <p:sp>
        <p:nvSpPr>
          <p:cNvPr id="9" name="Rectangle 8">
            <a:extLst>
              <a:ext uri="{FF2B5EF4-FFF2-40B4-BE49-F238E27FC236}">
                <a16:creationId xmlns:a16="http://schemas.microsoft.com/office/drawing/2014/main" id="{00410FAB-7FC7-BFB7-1DC3-763CA7097CF8}"/>
              </a:ext>
            </a:extLst>
          </p:cNvPr>
          <p:cNvSpPr/>
          <p:nvPr/>
        </p:nvSpPr>
        <p:spPr>
          <a:xfrm>
            <a:off x="2987824" y="2427734"/>
            <a:ext cx="201622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1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2D9A-81A8-5A15-1137-12A5BCA27B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F31241-D837-894C-7E45-A2D8CF502286}"/>
              </a:ext>
            </a:extLst>
          </p:cNvPr>
          <p:cNvPicPr>
            <a:picLocks noChangeAspect="1"/>
          </p:cNvPicPr>
          <p:nvPr/>
        </p:nvPicPr>
        <p:blipFill>
          <a:blip r:embed="rId2"/>
          <a:stretch>
            <a:fillRect/>
          </a:stretch>
        </p:blipFill>
        <p:spPr>
          <a:xfrm>
            <a:off x="0" y="1247940"/>
            <a:ext cx="9144000" cy="2647620"/>
          </a:xfrm>
          <a:prstGeom prst="rect">
            <a:avLst/>
          </a:prstGeom>
          <a:ln>
            <a:solidFill>
              <a:schemeClr val="accent1"/>
            </a:solidFill>
          </a:ln>
        </p:spPr>
      </p:pic>
      <p:sp>
        <p:nvSpPr>
          <p:cNvPr id="3" name="Title 2">
            <a:extLst>
              <a:ext uri="{FF2B5EF4-FFF2-40B4-BE49-F238E27FC236}">
                <a16:creationId xmlns:a16="http://schemas.microsoft.com/office/drawing/2014/main" id="{B6DC50B0-6A10-AC52-B8F7-0B2FF7CC6FFF}"/>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70CFE402-FE5E-90A5-243A-7DABE59DD8DF}"/>
              </a:ext>
            </a:extLst>
          </p:cNvPr>
          <p:cNvSpPr>
            <a:spLocks noGrp="1"/>
          </p:cNvSpPr>
          <p:nvPr>
            <p:ph idx="1"/>
          </p:nvPr>
        </p:nvSpPr>
        <p:spPr>
          <a:xfrm>
            <a:off x="395536" y="710080"/>
            <a:ext cx="8424936" cy="462032"/>
          </a:xfrm>
        </p:spPr>
        <p:txBody>
          <a:bodyPr>
            <a:noAutofit/>
          </a:bodyPr>
          <a:lstStyle/>
          <a:p>
            <a:r>
              <a:rPr lang="en-US" sz="1800" dirty="0"/>
              <a:t>Item is returned by patron at the Main Library circulation desk</a:t>
            </a:r>
          </a:p>
        </p:txBody>
      </p:sp>
      <p:sp>
        <p:nvSpPr>
          <p:cNvPr id="7" name="Rectangle 6">
            <a:extLst>
              <a:ext uri="{FF2B5EF4-FFF2-40B4-BE49-F238E27FC236}">
                <a16:creationId xmlns:a16="http://schemas.microsoft.com/office/drawing/2014/main" id="{C50783DD-DA6C-1125-27AC-AFAFFCC0BF64}"/>
              </a:ext>
            </a:extLst>
          </p:cNvPr>
          <p:cNvSpPr/>
          <p:nvPr/>
        </p:nvSpPr>
        <p:spPr>
          <a:xfrm>
            <a:off x="3376300" y="2698111"/>
            <a:ext cx="1771763" cy="449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8FF3A9-A9F0-7B35-B730-4AC495C01124}"/>
              </a:ext>
            </a:extLst>
          </p:cNvPr>
          <p:cNvSpPr txBox="1"/>
          <p:nvPr/>
        </p:nvSpPr>
        <p:spPr>
          <a:xfrm>
            <a:off x="539552" y="3363838"/>
            <a:ext cx="2448272" cy="954107"/>
          </a:xfrm>
          <a:prstGeom prst="rect">
            <a:avLst/>
          </a:prstGeom>
          <a:solidFill>
            <a:srgbClr val="FFFF00"/>
          </a:solidFill>
          <a:ln>
            <a:solidFill>
              <a:schemeClr val="accent1"/>
            </a:solidFill>
          </a:ln>
        </p:spPr>
        <p:txBody>
          <a:bodyPr wrap="square" rtlCol="0">
            <a:spAutoFit/>
          </a:bodyPr>
          <a:lstStyle/>
          <a:p>
            <a:r>
              <a:rPr lang="en-US" sz="1400" dirty="0"/>
              <a:t>Item will be transferred to the Resource Sharing library who will then ship it back to University of Knowledge</a:t>
            </a:r>
          </a:p>
        </p:txBody>
      </p:sp>
      <p:cxnSp>
        <p:nvCxnSpPr>
          <p:cNvPr id="12" name="Straight Arrow Connector 11">
            <a:extLst>
              <a:ext uri="{FF2B5EF4-FFF2-40B4-BE49-F238E27FC236}">
                <a16:creationId xmlns:a16="http://schemas.microsoft.com/office/drawing/2014/main" id="{90889FD1-82F4-A558-0903-8562F88E7433}"/>
              </a:ext>
            </a:extLst>
          </p:cNvPr>
          <p:cNvCxnSpPr/>
          <p:nvPr/>
        </p:nvCxnSpPr>
        <p:spPr>
          <a:xfrm>
            <a:off x="2555776" y="2859782"/>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04F07F-4C74-DFF1-3CE1-E84568FED5D9}"/>
              </a:ext>
            </a:extLst>
          </p:cNvPr>
          <p:cNvCxnSpPr>
            <a:cxnSpLocks/>
          </p:cNvCxnSpPr>
          <p:nvPr/>
        </p:nvCxnSpPr>
        <p:spPr>
          <a:xfrm flipV="1">
            <a:off x="1979712" y="2859782"/>
            <a:ext cx="576064" cy="48546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16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4013-E942-F2D6-7AAA-5459F2B1B18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72D655-954C-5AA9-2A11-6E4A38209974}"/>
              </a:ext>
            </a:extLst>
          </p:cNvPr>
          <p:cNvPicPr>
            <a:picLocks noChangeAspect="1"/>
          </p:cNvPicPr>
          <p:nvPr/>
        </p:nvPicPr>
        <p:blipFill>
          <a:blip r:embed="rId2"/>
          <a:stretch>
            <a:fillRect/>
          </a:stretch>
        </p:blipFill>
        <p:spPr>
          <a:xfrm>
            <a:off x="2925106" y="1543400"/>
            <a:ext cx="3080844" cy="3411673"/>
          </a:xfrm>
          <a:prstGeom prst="rect">
            <a:avLst/>
          </a:prstGeom>
          <a:ln>
            <a:solidFill>
              <a:schemeClr val="accent1"/>
            </a:solidFill>
          </a:ln>
        </p:spPr>
      </p:pic>
      <p:sp>
        <p:nvSpPr>
          <p:cNvPr id="3" name="Title 2">
            <a:extLst>
              <a:ext uri="{FF2B5EF4-FFF2-40B4-BE49-F238E27FC236}">
                <a16:creationId xmlns:a16="http://schemas.microsoft.com/office/drawing/2014/main" id="{70820B13-15C6-4239-0D57-9CB1FEAEA529}"/>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0097AAA0-69C0-D4DB-54B7-D3ADE88BBCD6}"/>
              </a:ext>
            </a:extLst>
          </p:cNvPr>
          <p:cNvSpPr>
            <a:spLocks noGrp="1"/>
          </p:cNvSpPr>
          <p:nvPr>
            <p:ph idx="1"/>
          </p:nvPr>
        </p:nvSpPr>
        <p:spPr>
          <a:xfrm>
            <a:off x="395536" y="710080"/>
            <a:ext cx="8424936" cy="709542"/>
          </a:xfrm>
        </p:spPr>
        <p:txBody>
          <a:bodyPr>
            <a:noAutofit/>
          </a:bodyPr>
          <a:lstStyle/>
          <a:p>
            <a:r>
              <a:rPr lang="en-US" sz="1800" dirty="0"/>
              <a:t>When item is returned by patron at the Main Library circulation desk a transit letter is printed to transit the item to the Resource Sharing library</a:t>
            </a:r>
          </a:p>
          <a:p>
            <a:endParaRPr lang="en-US" sz="1800" dirty="0"/>
          </a:p>
        </p:txBody>
      </p:sp>
      <p:sp>
        <p:nvSpPr>
          <p:cNvPr id="8" name="Rectangle 7">
            <a:extLst>
              <a:ext uri="{FF2B5EF4-FFF2-40B4-BE49-F238E27FC236}">
                <a16:creationId xmlns:a16="http://schemas.microsoft.com/office/drawing/2014/main" id="{30675920-71FC-CA00-27A4-64528806ED27}"/>
              </a:ext>
            </a:extLst>
          </p:cNvPr>
          <p:cNvSpPr/>
          <p:nvPr/>
        </p:nvSpPr>
        <p:spPr>
          <a:xfrm>
            <a:off x="3059832" y="3339985"/>
            <a:ext cx="1440160" cy="252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143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8EC0-CB7F-C434-F5AC-CBF6CC934D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76596E-D7EA-0C27-8E1D-5947BE3E872D}"/>
              </a:ext>
            </a:extLst>
          </p:cNvPr>
          <p:cNvPicPr>
            <a:picLocks noChangeAspect="1"/>
          </p:cNvPicPr>
          <p:nvPr/>
        </p:nvPicPr>
        <p:blipFill>
          <a:blip r:embed="rId2"/>
          <a:stretch>
            <a:fillRect/>
          </a:stretch>
        </p:blipFill>
        <p:spPr>
          <a:xfrm>
            <a:off x="107504" y="1318713"/>
            <a:ext cx="9144000" cy="3445831"/>
          </a:xfrm>
          <a:prstGeom prst="rect">
            <a:avLst/>
          </a:prstGeom>
          <a:ln>
            <a:solidFill>
              <a:schemeClr val="accent1"/>
            </a:solidFill>
          </a:ln>
        </p:spPr>
      </p:pic>
      <p:sp>
        <p:nvSpPr>
          <p:cNvPr id="3" name="Title 2">
            <a:extLst>
              <a:ext uri="{FF2B5EF4-FFF2-40B4-BE49-F238E27FC236}">
                <a16:creationId xmlns:a16="http://schemas.microsoft.com/office/drawing/2014/main" id="{F691C2CA-0044-981E-1F64-1304009C2A37}"/>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B864C61E-D691-89E9-EEDC-9E45DD8A61EC}"/>
              </a:ext>
            </a:extLst>
          </p:cNvPr>
          <p:cNvSpPr>
            <a:spLocks noGrp="1"/>
          </p:cNvSpPr>
          <p:nvPr>
            <p:ph idx="1"/>
          </p:nvPr>
        </p:nvSpPr>
        <p:spPr>
          <a:xfrm>
            <a:off x="395536" y="710079"/>
            <a:ext cx="8424936" cy="608633"/>
          </a:xfrm>
        </p:spPr>
        <p:txBody>
          <a:bodyPr>
            <a:noAutofit/>
          </a:bodyPr>
          <a:lstStyle/>
          <a:p>
            <a:r>
              <a:rPr lang="en-US" sz="1800" dirty="0"/>
              <a:t>Item is scanned in at the Alma University Resource Sharing library circulation desk (Fulfillment &gt; Resource Requests &gt; Scan in Items)</a:t>
            </a:r>
          </a:p>
        </p:txBody>
      </p:sp>
      <p:sp>
        <p:nvSpPr>
          <p:cNvPr id="8" name="Rectangle 7">
            <a:extLst>
              <a:ext uri="{FF2B5EF4-FFF2-40B4-BE49-F238E27FC236}">
                <a16:creationId xmlns:a16="http://schemas.microsoft.com/office/drawing/2014/main" id="{DB6712CB-2CC8-73EC-6158-B47892E303EF}"/>
              </a:ext>
            </a:extLst>
          </p:cNvPr>
          <p:cNvSpPr/>
          <p:nvPr/>
        </p:nvSpPr>
        <p:spPr>
          <a:xfrm>
            <a:off x="1907704" y="3939902"/>
            <a:ext cx="1224136"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A66DFB-D689-FC78-14D3-8A1BD917F1CC}"/>
              </a:ext>
            </a:extLst>
          </p:cNvPr>
          <p:cNvSpPr txBox="1"/>
          <p:nvPr/>
        </p:nvSpPr>
        <p:spPr>
          <a:xfrm>
            <a:off x="3203848" y="3291830"/>
            <a:ext cx="2736304" cy="523220"/>
          </a:xfrm>
          <a:prstGeom prst="rect">
            <a:avLst/>
          </a:prstGeom>
          <a:solidFill>
            <a:srgbClr val="FFFF00"/>
          </a:solidFill>
          <a:ln>
            <a:solidFill>
              <a:schemeClr val="accent1"/>
            </a:solidFill>
          </a:ln>
        </p:spPr>
        <p:txBody>
          <a:bodyPr wrap="square" rtlCol="0">
            <a:spAutoFit/>
          </a:bodyPr>
          <a:lstStyle/>
          <a:p>
            <a:r>
              <a:rPr lang="en-US" sz="1400" dirty="0"/>
              <a:t>The destination is the owning institution University of Knowledge</a:t>
            </a:r>
          </a:p>
        </p:txBody>
      </p:sp>
    </p:spTree>
    <p:extLst>
      <p:ext uri="{BB962C8B-B14F-4D97-AF65-F5344CB8AC3E}">
        <p14:creationId xmlns:p14="http://schemas.microsoft.com/office/powerpoint/2010/main" val="1962063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3086-24DC-1A42-F32C-081EC53370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0ADE38-30FF-F319-8C11-2F79B4A3F16C}"/>
              </a:ext>
            </a:extLst>
          </p:cNvPr>
          <p:cNvPicPr>
            <a:picLocks noChangeAspect="1"/>
          </p:cNvPicPr>
          <p:nvPr/>
        </p:nvPicPr>
        <p:blipFill>
          <a:blip r:embed="rId2"/>
          <a:stretch>
            <a:fillRect/>
          </a:stretch>
        </p:blipFill>
        <p:spPr>
          <a:xfrm>
            <a:off x="1653971" y="1707654"/>
            <a:ext cx="5726341" cy="3024336"/>
          </a:xfrm>
          <a:prstGeom prst="rect">
            <a:avLst/>
          </a:prstGeom>
          <a:ln>
            <a:solidFill>
              <a:schemeClr val="accent1"/>
            </a:solidFill>
          </a:ln>
        </p:spPr>
      </p:pic>
      <p:sp>
        <p:nvSpPr>
          <p:cNvPr id="3" name="Title 2">
            <a:extLst>
              <a:ext uri="{FF2B5EF4-FFF2-40B4-BE49-F238E27FC236}">
                <a16:creationId xmlns:a16="http://schemas.microsoft.com/office/drawing/2014/main" id="{8EE41939-AB20-677D-457C-4B39E0CCB177}"/>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5B6D5B0F-11EF-5F83-B6C0-ADF2679E6493}"/>
              </a:ext>
            </a:extLst>
          </p:cNvPr>
          <p:cNvSpPr>
            <a:spLocks noGrp="1"/>
          </p:cNvSpPr>
          <p:nvPr>
            <p:ph idx="1"/>
          </p:nvPr>
        </p:nvSpPr>
        <p:spPr>
          <a:xfrm>
            <a:off x="395536" y="710080"/>
            <a:ext cx="8424936" cy="853558"/>
          </a:xfrm>
        </p:spPr>
        <p:txBody>
          <a:bodyPr>
            <a:noAutofit/>
          </a:bodyPr>
          <a:lstStyle/>
          <a:p>
            <a:r>
              <a:rPr lang="en-US" sz="1800" dirty="0"/>
              <a:t>Owning institution University of Knowledge receives the item and scans it in (with their own barcode).  Here it is scanned in at the “Library and Information Science Library” circulation desk via “Fulfillment &gt; Resource Requests &gt; Scan In Items”</a:t>
            </a:r>
          </a:p>
        </p:txBody>
      </p:sp>
    </p:spTree>
    <p:extLst>
      <p:ext uri="{BB962C8B-B14F-4D97-AF65-F5344CB8AC3E}">
        <p14:creationId xmlns:p14="http://schemas.microsoft.com/office/powerpoint/2010/main" val="67787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C167-5374-0411-DC3A-0293FEB2B0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55C76B-2A5B-C76B-C2BC-3BE700CAA041}"/>
              </a:ext>
            </a:extLst>
          </p:cNvPr>
          <p:cNvPicPr>
            <a:picLocks noChangeAspect="1"/>
          </p:cNvPicPr>
          <p:nvPr/>
        </p:nvPicPr>
        <p:blipFill>
          <a:blip r:embed="rId2"/>
          <a:stretch>
            <a:fillRect/>
          </a:stretch>
        </p:blipFill>
        <p:spPr>
          <a:xfrm>
            <a:off x="0" y="1172112"/>
            <a:ext cx="9144000" cy="3498902"/>
          </a:xfrm>
          <a:prstGeom prst="rect">
            <a:avLst/>
          </a:prstGeom>
          <a:ln>
            <a:solidFill>
              <a:schemeClr val="accent1"/>
            </a:solidFill>
          </a:ln>
        </p:spPr>
      </p:pic>
      <p:sp>
        <p:nvSpPr>
          <p:cNvPr id="3" name="Title 2">
            <a:extLst>
              <a:ext uri="{FF2B5EF4-FFF2-40B4-BE49-F238E27FC236}">
                <a16:creationId xmlns:a16="http://schemas.microsoft.com/office/drawing/2014/main" id="{8CCC19C2-3128-C5DD-BA29-627A01BD1FBD}"/>
              </a:ext>
            </a:extLst>
          </p:cNvPr>
          <p:cNvSpPr>
            <a:spLocks noGrp="1"/>
          </p:cNvSpPr>
          <p:nvPr>
            <p:ph type="title"/>
          </p:nvPr>
        </p:nvSpPr>
        <p:spPr/>
        <p:txBody>
          <a:bodyPr>
            <a:noAutofit/>
          </a:bodyPr>
          <a:lstStyle/>
          <a:p>
            <a:r>
              <a:rPr lang="en-US" sz="2400" dirty="0"/>
              <a:t>Flow for staff in Alma</a:t>
            </a:r>
          </a:p>
        </p:txBody>
      </p:sp>
      <p:sp>
        <p:nvSpPr>
          <p:cNvPr id="4" name="Content Placeholder 3">
            <a:extLst>
              <a:ext uri="{FF2B5EF4-FFF2-40B4-BE49-F238E27FC236}">
                <a16:creationId xmlns:a16="http://schemas.microsoft.com/office/drawing/2014/main" id="{52CE9A64-4B50-320F-B1C9-5D3F2ED5EBF1}"/>
              </a:ext>
            </a:extLst>
          </p:cNvPr>
          <p:cNvSpPr>
            <a:spLocks noGrp="1"/>
          </p:cNvSpPr>
          <p:nvPr>
            <p:ph idx="1"/>
          </p:nvPr>
        </p:nvSpPr>
        <p:spPr>
          <a:xfrm>
            <a:off x="395536" y="710080"/>
            <a:ext cx="8424936" cy="462032"/>
          </a:xfrm>
        </p:spPr>
        <p:txBody>
          <a:bodyPr>
            <a:noAutofit/>
          </a:bodyPr>
          <a:lstStyle/>
          <a:p>
            <a:r>
              <a:rPr lang="en-US" sz="1800" dirty="0"/>
              <a:t>At University of Knowledge the item is in place.  The process is complete</a:t>
            </a:r>
          </a:p>
        </p:txBody>
      </p:sp>
      <p:sp>
        <p:nvSpPr>
          <p:cNvPr id="10" name="Rectangle 9">
            <a:extLst>
              <a:ext uri="{FF2B5EF4-FFF2-40B4-BE49-F238E27FC236}">
                <a16:creationId xmlns:a16="http://schemas.microsoft.com/office/drawing/2014/main" id="{9312C4F0-4E74-FDDC-8D27-7274C793701C}"/>
              </a:ext>
            </a:extLst>
          </p:cNvPr>
          <p:cNvSpPr/>
          <p:nvPr/>
        </p:nvSpPr>
        <p:spPr>
          <a:xfrm>
            <a:off x="3959932" y="2143855"/>
            <a:ext cx="1224136" cy="211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we </a:t>
            </a:r>
            <a:r>
              <a:rPr lang="en-US" dirty="0">
                <a:highlight>
                  <a:srgbClr val="FFFF00"/>
                </a:highlight>
              </a:rPr>
              <a:t>will</a:t>
            </a:r>
            <a:r>
              <a:rPr lang="en-US" dirty="0"/>
              <a:t> show here?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1542952"/>
            <a:ext cx="8424936" cy="2592288"/>
          </a:xfrm>
        </p:spPr>
        <p:txBody>
          <a:bodyPr>
            <a:noAutofit/>
          </a:bodyPr>
          <a:lstStyle/>
          <a:p>
            <a:r>
              <a:rPr lang="en-US" sz="1800" dirty="0"/>
              <a:t>We will show an </a:t>
            </a:r>
            <a:r>
              <a:rPr lang="en-US" sz="1800" dirty="0">
                <a:hlinkClick r:id="rId2"/>
              </a:rPr>
              <a:t>Alma Fulfillment Network </a:t>
            </a:r>
            <a:r>
              <a:rPr lang="en-US" sz="1800" dirty="0"/>
              <a:t>with the following situation:</a:t>
            </a:r>
          </a:p>
          <a:p>
            <a:r>
              <a:rPr lang="en-US" sz="1800" dirty="0"/>
              <a:t>There is a consortium of several member institutions, for example member A, B and C.</a:t>
            </a:r>
          </a:p>
          <a:p>
            <a:r>
              <a:rPr lang="en-US" sz="1800" dirty="0"/>
              <a:t>Patron X in member A wants to loan title Y.  Patron X discovers that his or her institution does not have title Y, but that it is available in another institution (institution C). </a:t>
            </a:r>
          </a:p>
          <a:p>
            <a:r>
              <a:rPr lang="en-US" sz="1800" dirty="0"/>
              <a:t>Patron X makes a request for title Y. Institution C gets the request and transits the item to institution A and institution A loans it to Patron X</a:t>
            </a:r>
          </a:p>
          <a:p>
            <a:r>
              <a:rPr lang="en-US" sz="1800" dirty="0"/>
              <a:t>Patron X returns the item at institution A which then transits it back to Institution C.  Institution C checks it in.</a:t>
            </a:r>
          </a:p>
          <a:p>
            <a:r>
              <a:rPr lang="en-US" sz="1800" dirty="0"/>
              <a:t>Process is done.</a:t>
            </a:r>
          </a:p>
        </p:txBody>
      </p:sp>
      <p:sp>
        <p:nvSpPr>
          <p:cNvPr id="2" name="TextBox 1">
            <a:extLst>
              <a:ext uri="{FF2B5EF4-FFF2-40B4-BE49-F238E27FC236}">
                <a16:creationId xmlns:a16="http://schemas.microsoft.com/office/drawing/2014/main" id="{B7E1366F-92AC-BEDD-E11E-FA84FB8E6728}"/>
              </a:ext>
            </a:extLst>
          </p:cNvPr>
          <p:cNvSpPr txBox="1"/>
          <p:nvPr/>
        </p:nvSpPr>
        <p:spPr>
          <a:xfrm>
            <a:off x="827584" y="771550"/>
            <a:ext cx="7488832" cy="646331"/>
          </a:xfrm>
          <a:prstGeom prst="rect">
            <a:avLst/>
          </a:prstGeom>
          <a:noFill/>
          <a:ln>
            <a:solidFill>
              <a:schemeClr val="accent1"/>
            </a:solidFill>
          </a:ln>
        </p:spPr>
        <p:txBody>
          <a:bodyPr wrap="square" rtlCol="0">
            <a:spAutoFit/>
          </a:bodyPr>
          <a:lstStyle/>
          <a:p>
            <a:r>
              <a:rPr lang="en-US" dirty="0"/>
              <a:t>Patron requests item from other institution and loans and returns at his or her home institution</a:t>
            </a:r>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will we </a:t>
            </a:r>
            <a:r>
              <a:rPr lang="en-US" dirty="0">
                <a:highlight>
                  <a:srgbClr val="FFFF00"/>
                </a:highlight>
              </a:rPr>
              <a:t>not</a:t>
            </a:r>
            <a:r>
              <a:rPr lang="en-US" dirty="0"/>
              <a:t> show here? (though it is possible)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1059582"/>
            <a:ext cx="8424936" cy="3292861"/>
          </a:xfrm>
        </p:spPr>
        <p:txBody>
          <a:bodyPr>
            <a:noAutofit/>
          </a:bodyPr>
          <a:lstStyle/>
          <a:p>
            <a:r>
              <a:rPr lang="en-US" sz="1800" dirty="0"/>
              <a:t>There is a consortium of several member institutions, for example member A, B and C.</a:t>
            </a:r>
          </a:p>
          <a:p>
            <a:r>
              <a:rPr lang="en-US" sz="1800" dirty="0"/>
              <a:t>Patron X in member A wants to loan title Y.  Patron X discovers that his or her institution does not have title Y, but that it is available in another institution (institution C). </a:t>
            </a:r>
          </a:p>
          <a:p>
            <a:r>
              <a:rPr lang="en-US" sz="1800" dirty="0"/>
              <a:t>Patron X goes to institution C, takes title from shelf,  and approaches the circulation desk.</a:t>
            </a:r>
          </a:p>
          <a:p>
            <a:r>
              <a:rPr lang="en-US" sz="1800" dirty="0"/>
              <a:t>Patron X get’s registered at institution C as a walk-in borrower.</a:t>
            </a:r>
          </a:p>
          <a:p>
            <a:r>
              <a:rPr lang="en-US" sz="1800" dirty="0"/>
              <a:t>Patron X either</a:t>
            </a:r>
          </a:p>
          <a:p>
            <a:pPr lvl="1"/>
            <a:r>
              <a:rPr lang="en-US" sz="1800" dirty="0"/>
              <a:t>Returns the item at institution C (owning institution)</a:t>
            </a:r>
          </a:p>
          <a:p>
            <a:pPr lvl="1"/>
            <a:r>
              <a:rPr lang="en-US" sz="1800" dirty="0"/>
              <a:t>Returns the item at institution A (patron home institution) which then transits it to institution C which checks it in.</a:t>
            </a:r>
          </a:p>
          <a:p>
            <a:r>
              <a:rPr lang="en-US" sz="1800" dirty="0"/>
              <a:t>Process is done.</a:t>
            </a:r>
          </a:p>
          <a:p>
            <a:pPr marL="628650" lvl="1" indent="-342900">
              <a:buFont typeface="Arial" pitchFamily="34" charset="0"/>
              <a:buChar char="•"/>
            </a:pPr>
            <a:endParaRPr lang="en-US" sz="1800" dirty="0">
              <a:effectLst/>
            </a:endParaRPr>
          </a:p>
        </p:txBody>
      </p:sp>
      <p:sp>
        <p:nvSpPr>
          <p:cNvPr id="2" name="TextBox 1">
            <a:extLst>
              <a:ext uri="{FF2B5EF4-FFF2-40B4-BE49-F238E27FC236}">
                <a16:creationId xmlns:a16="http://schemas.microsoft.com/office/drawing/2014/main" id="{5789A0CB-0F4F-D366-1399-25853E423900}"/>
              </a:ext>
            </a:extLst>
          </p:cNvPr>
          <p:cNvSpPr txBox="1"/>
          <p:nvPr/>
        </p:nvSpPr>
        <p:spPr>
          <a:xfrm>
            <a:off x="251520" y="719638"/>
            <a:ext cx="8568952" cy="369332"/>
          </a:xfrm>
          <a:prstGeom prst="rect">
            <a:avLst/>
          </a:prstGeom>
          <a:noFill/>
          <a:ln>
            <a:solidFill>
              <a:schemeClr val="accent1"/>
            </a:solidFill>
          </a:ln>
        </p:spPr>
        <p:txBody>
          <a:bodyPr wrap="square" rtlCol="0">
            <a:spAutoFit/>
          </a:bodyPr>
          <a:lstStyle/>
          <a:p>
            <a:r>
              <a:rPr lang="en-US" dirty="0"/>
              <a:t>Patron is a “walk in borrower” at an institution which is not his or her home institution</a:t>
            </a:r>
          </a:p>
        </p:txBody>
      </p:sp>
    </p:spTree>
    <p:extLst>
      <p:ext uri="{BB962C8B-B14F-4D97-AF65-F5344CB8AC3E}">
        <p14:creationId xmlns:p14="http://schemas.microsoft.com/office/powerpoint/2010/main" val="367652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66232" y="3319778"/>
            <a:ext cx="9000999" cy="1240583"/>
          </a:xfrm>
        </p:spPr>
        <p:txBody>
          <a:bodyPr/>
          <a:lstStyle/>
          <a:p>
            <a:pPr algn="ctr"/>
            <a:r>
              <a:rPr lang="en-US" dirty="0"/>
              <a:t>The specific example here</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1E5C-759F-DC55-3371-D15D152208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B32788-19E1-1ED8-F878-68984576DC7F}"/>
              </a:ext>
            </a:extLst>
          </p:cNvPr>
          <p:cNvSpPr>
            <a:spLocks noGrp="1"/>
          </p:cNvSpPr>
          <p:nvPr>
            <p:ph type="title"/>
          </p:nvPr>
        </p:nvSpPr>
        <p:spPr/>
        <p:txBody>
          <a:bodyPr>
            <a:normAutofit/>
          </a:bodyPr>
          <a:lstStyle/>
          <a:p>
            <a:r>
              <a:rPr lang="en-US" sz="2800" dirty="0"/>
              <a:t>The specific example here</a:t>
            </a:r>
            <a:endParaRPr lang="en-US" dirty="0"/>
          </a:p>
        </p:txBody>
      </p:sp>
      <p:sp>
        <p:nvSpPr>
          <p:cNvPr id="6" name="Content Placeholder 5">
            <a:extLst>
              <a:ext uri="{FF2B5EF4-FFF2-40B4-BE49-F238E27FC236}">
                <a16:creationId xmlns:a16="http://schemas.microsoft.com/office/drawing/2014/main" id="{B3F92EFD-6074-A197-455C-2161F4BA6EF0}"/>
              </a:ext>
            </a:extLst>
          </p:cNvPr>
          <p:cNvSpPr>
            <a:spLocks noGrp="1"/>
          </p:cNvSpPr>
          <p:nvPr>
            <p:ph idx="1"/>
          </p:nvPr>
        </p:nvSpPr>
        <p:spPr>
          <a:xfrm>
            <a:off x="414044" y="752605"/>
            <a:ext cx="8400772" cy="981304"/>
          </a:xfrm>
        </p:spPr>
        <p:txBody>
          <a:bodyPr>
            <a:noAutofit/>
          </a:bodyPr>
          <a:lstStyle/>
          <a:p>
            <a:r>
              <a:rPr lang="en-US" sz="1800" dirty="0"/>
              <a:t>In the example here we have a network zone and three member institutions:</a:t>
            </a:r>
          </a:p>
        </p:txBody>
      </p:sp>
      <p:graphicFrame>
        <p:nvGraphicFramePr>
          <p:cNvPr id="7" name="Table 6">
            <a:extLst>
              <a:ext uri="{FF2B5EF4-FFF2-40B4-BE49-F238E27FC236}">
                <a16:creationId xmlns:a16="http://schemas.microsoft.com/office/drawing/2014/main" id="{56479892-7D7C-F16B-319B-6CEABE021566}"/>
              </a:ext>
            </a:extLst>
          </p:cNvPr>
          <p:cNvGraphicFramePr>
            <a:graphicFrameLocks noGrp="1"/>
          </p:cNvGraphicFramePr>
          <p:nvPr/>
        </p:nvGraphicFramePr>
        <p:xfrm>
          <a:off x="318887" y="2030710"/>
          <a:ext cx="8291382" cy="1854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1800" dirty="0"/>
                        <a:t>Member / Network</a:t>
                      </a:r>
                    </a:p>
                  </a:txBody>
                  <a:tcPr>
                    <a:solidFill>
                      <a:schemeClr val="bg2"/>
                    </a:solidFill>
                  </a:tcPr>
                </a:tc>
                <a:tc>
                  <a:txBody>
                    <a:bodyPr/>
                    <a:lstStyle/>
                    <a:p>
                      <a:r>
                        <a:rPr lang="en-US" sz="18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1800" dirty="0"/>
                        <a:t>Network</a:t>
                      </a:r>
                    </a:p>
                  </a:txBody>
                  <a:tcPr/>
                </a:tc>
                <a:tc>
                  <a:txBody>
                    <a:bodyPr/>
                    <a:lstStyle/>
                    <a:p>
                      <a:r>
                        <a:rPr lang="en-US" sz="18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EXLDEMO2_INST</a:t>
                      </a:r>
                    </a:p>
                  </a:txBody>
                  <a:tcPr/>
                </a:tc>
                <a:extLst>
                  <a:ext uri="{0D108BD9-81ED-4DB2-BD59-A6C34878D82A}">
                    <a16:rowId xmlns:a16="http://schemas.microsoft.com/office/drawing/2014/main" val="1459969936"/>
                  </a:ext>
                </a:extLst>
              </a:tr>
              <a:tr h="370840">
                <a:tc>
                  <a:txBody>
                    <a:bodyPr/>
                    <a:lstStyle/>
                    <a:p>
                      <a:r>
                        <a:rPr lang="en-US" sz="1800" dirty="0"/>
                        <a:t>Member</a:t>
                      </a:r>
                    </a:p>
                  </a:txBody>
                  <a:tcPr/>
                </a:tc>
                <a:tc>
                  <a:txBody>
                    <a:bodyPr/>
                    <a:lstStyle/>
                    <a:p>
                      <a:r>
                        <a:rPr lang="en-US" sz="1800" dirty="0"/>
                        <a:t>Alma University</a:t>
                      </a:r>
                    </a:p>
                  </a:txBody>
                  <a:tcPr/>
                </a:tc>
                <a:tc>
                  <a:txBody>
                    <a:bodyPr/>
                    <a:lstStyle/>
                    <a:p>
                      <a:r>
                        <a:rPr lang="en-US" sz="1800" dirty="0"/>
                        <a:t>EXLDEV1_INST</a:t>
                      </a:r>
                    </a:p>
                  </a:txBody>
                  <a:tcPr/>
                </a:tc>
                <a:extLst>
                  <a:ext uri="{0D108BD9-81ED-4DB2-BD59-A6C34878D82A}">
                    <a16:rowId xmlns:a16="http://schemas.microsoft.com/office/drawing/2014/main" val="3144659557"/>
                  </a:ext>
                </a:extLst>
              </a:tr>
              <a:tr h="370840">
                <a:tc>
                  <a:txBody>
                    <a:bodyPr/>
                    <a:lstStyle/>
                    <a:p>
                      <a:r>
                        <a:rPr lang="en-US" sz="1800" dirty="0"/>
                        <a:t>Member</a:t>
                      </a:r>
                    </a:p>
                  </a:txBody>
                  <a:tcPr/>
                </a:tc>
                <a:tc>
                  <a:txBody>
                    <a:bodyPr/>
                    <a:lstStyle/>
                    <a:p>
                      <a:r>
                        <a:rPr lang="en-US" sz="1800" dirty="0"/>
                        <a:t>Open</a:t>
                      </a:r>
                      <a:r>
                        <a:rPr lang="en-US" sz="1800" baseline="0" dirty="0"/>
                        <a:t> </a:t>
                      </a:r>
                      <a:r>
                        <a:rPr lang="en-US" sz="1800" dirty="0"/>
                        <a:t>University</a:t>
                      </a:r>
                    </a:p>
                  </a:txBody>
                  <a:tcPr/>
                </a:tc>
                <a:tc>
                  <a:txBody>
                    <a:bodyPr/>
                    <a:lstStyle/>
                    <a:p>
                      <a:r>
                        <a:rPr lang="en-US" sz="1800" dirty="0"/>
                        <a:t>EXLDEMO3_INST</a:t>
                      </a:r>
                    </a:p>
                  </a:txBody>
                  <a:tcPr/>
                </a:tc>
                <a:extLst>
                  <a:ext uri="{0D108BD9-81ED-4DB2-BD59-A6C34878D82A}">
                    <a16:rowId xmlns:a16="http://schemas.microsoft.com/office/drawing/2014/main" val="992201067"/>
                  </a:ext>
                </a:extLst>
              </a:tr>
              <a:tr h="370840">
                <a:tc>
                  <a:txBody>
                    <a:bodyPr/>
                    <a:lstStyle/>
                    <a:p>
                      <a:r>
                        <a:rPr lang="en-US" sz="1800" dirty="0"/>
                        <a:t>Member</a:t>
                      </a:r>
                    </a:p>
                  </a:txBody>
                  <a:tcPr/>
                </a:tc>
                <a:tc>
                  <a:txBody>
                    <a:bodyPr/>
                    <a:lstStyle/>
                    <a:p>
                      <a:r>
                        <a:rPr lang="en-US" sz="18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78672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specific example here</a:t>
            </a:r>
            <a:endParaRPr lang="en-US" dirty="0"/>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stCxn id="8" idx="2"/>
          </p:cNvCxnSpPr>
          <p:nvPr/>
        </p:nvCxnSpPr>
        <p:spPr bwMode="auto">
          <a:xfrm flipH="1">
            <a:off x="1295822" y="1988840"/>
            <a:ext cx="3277880" cy="86409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40742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specific example here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a:bodyPr>
          <a:lstStyle/>
          <a:p>
            <a:r>
              <a:rPr lang="en-US" sz="1800" dirty="0"/>
              <a:t>Title “One frog can make a difference: Kermit's guide to life in the '90s / by Kermit the Frog, as told to Robert P. </a:t>
            </a:r>
            <a:r>
              <a:rPr lang="en-US" sz="1800" dirty="0" err="1"/>
              <a:t>Riger</a:t>
            </a:r>
            <a:r>
              <a:rPr lang="en-US" sz="1800" dirty="0"/>
              <a:t>” is in the member “University of Knowledge” and not in any other members.</a:t>
            </a:r>
          </a:p>
          <a:p>
            <a:r>
              <a:rPr lang="en-US" sz="1800" dirty="0"/>
              <a:t>Patron “Alicia Chen” is registered in member “Alma University” and has a user group which is allowed to request from other institutions</a:t>
            </a:r>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d66ab0f4-d659-463b-a1c4-9fb61d1597bf"/>
    <ds:schemaRef ds:uri="74dd5ec3-1427-46e8-a24a-7d89bfb34403"/>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7170</TotalTime>
  <Words>1372</Words>
  <Application>Microsoft Office PowerPoint</Application>
  <PresentationFormat>On-screen Show (16:9)</PresentationFormat>
  <Paragraphs>132</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IGeLU_2016_16X9 (1)</vt:lpstr>
      <vt:lpstr>Loaning items from different institutions to different patrons in an Alma Consortium Network Zone environment (using the Fulfillment Network)</vt:lpstr>
      <vt:lpstr>PowerPoint Presentation</vt:lpstr>
      <vt:lpstr>What will we show here?</vt:lpstr>
      <vt:lpstr>What we will show here?</vt:lpstr>
      <vt:lpstr>What will we not show here? (though it is possible)</vt:lpstr>
      <vt:lpstr>The specific example here</vt:lpstr>
      <vt:lpstr>The specific example here</vt:lpstr>
      <vt:lpstr>The specific example here</vt:lpstr>
      <vt:lpstr>The specific example here</vt:lpstr>
      <vt:lpstr>The flow in Primo for the end user </vt:lpstr>
      <vt:lpstr>The flow in Primo for the end user</vt:lpstr>
      <vt:lpstr>The flow in Primo for the end user</vt:lpstr>
      <vt:lpstr>The flow in Primo for the end user</vt:lpstr>
      <vt:lpstr>The flow in Primo for the end user</vt:lpstr>
      <vt:lpstr>The flow in Primo for the end user</vt:lpstr>
      <vt:lpstr>The flow in Primo for the end user</vt:lpstr>
      <vt:lpstr>The flow in Primo for the end user</vt:lpstr>
      <vt:lpstr>The flow in Primo for the end user</vt:lpstr>
      <vt:lpstr>Flow for staff in Alma </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Flow for staff in Alma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76</cp:revision>
  <dcterms:created xsi:type="dcterms:W3CDTF">2021-11-30T14:32:13Z</dcterms:created>
  <dcterms:modified xsi:type="dcterms:W3CDTF">2025-01-22T05:51:07Z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